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heme/themeOverride1.xml" ContentType="application/vnd.openxmlformats-officedocument.themeOverride+xml"/>
  <Override PartName="/ppt/tags/tag10.xml" ContentType="application/vnd.openxmlformats-officedocument.presentationml.tags+xml"/>
  <Override PartName="/ppt/tags/tag11.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14"/>
  </p:notesMasterIdLst>
  <p:handoutMasterIdLst>
    <p:handoutMasterId r:id="rId15"/>
  </p:handoutMasterIdLst>
  <p:sldIdLst>
    <p:sldId id="273" r:id="rId2"/>
    <p:sldId id="409" r:id="rId3"/>
    <p:sldId id="430" r:id="rId4"/>
    <p:sldId id="411" r:id="rId5"/>
    <p:sldId id="431" r:id="rId6"/>
    <p:sldId id="413" r:id="rId7"/>
    <p:sldId id="426" r:id="rId8"/>
    <p:sldId id="422" r:id="rId9"/>
    <p:sldId id="428" r:id="rId10"/>
    <p:sldId id="429" r:id="rId11"/>
    <p:sldId id="432" r:id="rId12"/>
    <p:sldId id="421" r:id="rId13"/>
  </p:sldIdLst>
  <p:sldSz cx="9906000" cy="6858000" type="A4"/>
  <p:notesSz cx="6761163" cy="9942513"/>
  <p:custDataLst>
    <p:tags r:id="rId16"/>
  </p:custDataLst>
  <p:defaultTextStyle>
    <a:defPPr>
      <a:defRPr lang="ru-RU"/>
    </a:defPPr>
    <a:lvl1pPr algn="l" rtl="0" fontAlgn="base">
      <a:spcBef>
        <a:spcPct val="0"/>
      </a:spcBef>
      <a:spcAft>
        <a:spcPct val="0"/>
      </a:spcAft>
      <a:defRPr sz="1200" b="1"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b="1"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b="1"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b="1"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b="1" kern="1200">
        <a:solidFill>
          <a:schemeClr val="tx1"/>
        </a:solidFill>
        <a:latin typeface="Times New Roman" pitchFamily="18" charset="0"/>
        <a:ea typeface="+mn-ea"/>
        <a:cs typeface="Arial" charset="0"/>
      </a:defRPr>
    </a:lvl5pPr>
    <a:lvl6pPr marL="2286000" algn="l" defTabSz="914400" rtl="0" eaLnBrk="1" latinLnBrk="0" hangingPunct="1">
      <a:defRPr sz="1200" b="1" kern="1200">
        <a:solidFill>
          <a:schemeClr val="tx1"/>
        </a:solidFill>
        <a:latin typeface="Times New Roman" pitchFamily="18" charset="0"/>
        <a:ea typeface="+mn-ea"/>
        <a:cs typeface="Arial" charset="0"/>
      </a:defRPr>
    </a:lvl6pPr>
    <a:lvl7pPr marL="2743200" algn="l" defTabSz="914400" rtl="0" eaLnBrk="1" latinLnBrk="0" hangingPunct="1">
      <a:defRPr sz="1200" b="1" kern="1200">
        <a:solidFill>
          <a:schemeClr val="tx1"/>
        </a:solidFill>
        <a:latin typeface="Times New Roman" pitchFamily="18" charset="0"/>
        <a:ea typeface="+mn-ea"/>
        <a:cs typeface="Arial" charset="0"/>
      </a:defRPr>
    </a:lvl7pPr>
    <a:lvl8pPr marL="3200400" algn="l" defTabSz="914400" rtl="0" eaLnBrk="1" latinLnBrk="0" hangingPunct="1">
      <a:defRPr sz="1200" b="1" kern="1200">
        <a:solidFill>
          <a:schemeClr val="tx1"/>
        </a:solidFill>
        <a:latin typeface="Times New Roman" pitchFamily="18" charset="0"/>
        <a:ea typeface="+mn-ea"/>
        <a:cs typeface="Arial" charset="0"/>
      </a:defRPr>
    </a:lvl8pPr>
    <a:lvl9pPr marL="3657600" algn="l" defTabSz="914400" rtl="0" eaLnBrk="1" latinLnBrk="0" hangingPunct="1">
      <a:defRPr sz="1200" b="1"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C3F92"/>
    <a:srgbClr val="0B4993"/>
    <a:srgbClr val="663300"/>
    <a:srgbClr val="CC9900"/>
    <a:srgbClr val="660066"/>
    <a:srgbClr val="333333"/>
    <a:srgbClr val="5F5F5F"/>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53" autoAdjust="0"/>
    <p:restoredTop sz="94245" autoAdjust="0"/>
  </p:normalViewPr>
  <p:slideViewPr>
    <p:cSldViewPr>
      <p:cViewPr>
        <p:scale>
          <a:sx n="90" d="100"/>
          <a:sy n="90" d="100"/>
        </p:scale>
        <p:origin x="-1182" y="29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bwMode="auto">
          <a:xfrm>
            <a:off x="2" y="0"/>
            <a:ext cx="2927416" cy="497603"/>
          </a:xfrm>
          <a:prstGeom prst="rect">
            <a:avLst/>
          </a:prstGeom>
          <a:noFill/>
          <a:ln w="9525">
            <a:noFill/>
            <a:miter lim="800000"/>
            <a:headEnd/>
            <a:tailEnd/>
          </a:ln>
        </p:spPr>
        <p:txBody>
          <a:bodyPr vert="horz" wrap="square" lIns="95545" tIns="47773" rIns="95545" bIns="47773" numCol="1" anchor="t" anchorCtr="0" compatLnSpc="1">
            <a:prstTxWarp prst="textNoShape">
              <a:avLst/>
            </a:prstTxWarp>
          </a:bodyPr>
          <a:lstStyle>
            <a:lvl1pPr defTabSz="955558">
              <a:defRPr sz="1300" b="0">
                <a:latin typeface="Calibri" pitchFamily="34" charset="0"/>
              </a:defRPr>
            </a:lvl1pPr>
          </a:lstStyle>
          <a:p>
            <a:pPr>
              <a:defRPr/>
            </a:pPr>
            <a:endParaRPr lang="ru-RU" dirty="0"/>
          </a:p>
        </p:txBody>
      </p:sp>
      <p:sp>
        <p:nvSpPr>
          <p:cNvPr id="3" name="Дата 2"/>
          <p:cNvSpPr>
            <a:spLocks noGrp="1"/>
          </p:cNvSpPr>
          <p:nvPr>
            <p:ph type="dt" sz="quarter" idx="1"/>
          </p:nvPr>
        </p:nvSpPr>
        <p:spPr bwMode="auto">
          <a:xfrm>
            <a:off x="3830590" y="0"/>
            <a:ext cx="2930574" cy="497603"/>
          </a:xfrm>
          <a:prstGeom prst="rect">
            <a:avLst/>
          </a:prstGeom>
          <a:noFill/>
          <a:ln w="9525">
            <a:noFill/>
            <a:miter lim="800000"/>
            <a:headEnd/>
            <a:tailEnd/>
          </a:ln>
        </p:spPr>
        <p:txBody>
          <a:bodyPr vert="horz" wrap="square" lIns="95545" tIns="47773" rIns="95545" bIns="47773" numCol="1" anchor="t" anchorCtr="0" compatLnSpc="1">
            <a:prstTxWarp prst="textNoShape">
              <a:avLst/>
            </a:prstTxWarp>
          </a:bodyPr>
          <a:lstStyle>
            <a:lvl1pPr algn="r" defTabSz="955558">
              <a:defRPr sz="1300" b="0">
                <a:latin typeface="Calibri" pitchFamily="34" charset="0"/>
              </a:defRPr>
            </a:lvl1pPr>
          </a:lstStyle>
          <a:p>
            <a:pPr>
              <a:defRPr/>
            </a:pPr>
            <a:fld id="{09091DC9-20DA-4F5F-8AF0-660CA5BA97CC}" type="datetimeFigureOut">
              <a:rPr lang="ru-RU"/>
              <a:pPr>
                <a:defRPr/>
              </a:pPr>
              <a:t>30.08.2022</a:t>
            </a:fld>
            <a:endParaRPr lang="ru-RU" dirty="0"/>
          </a:p>
        </p:txBody>
      </p:sp>
      <p:sp>
        <p:nvSpPr>
          <p:cNvPr id="4" name="Нижний колонтитул 3"/>
          <p:cNvSpPr>
            <a:spLocks noGrp="1"/>
          </p:cNvSpPr>
          <p:nvPr>
            <p:ph type="ftr" sz="quarter" idx="2"/>
          </p:nvPr>
        </p:nvSpPr>
        <p:spPr bwMode="auto">
          <a:xfrm>
            <a:off x="2" y="9444911"/>
            <a:ext cx="2927416" cy="497602"/>
          </a:xfrm>
          <a:prstGeom prst="rect">
            <a:avLst/>
          </a:prstGeom>
          <a:noFill/>
          <a:ln w="9525">
            <a:noFill/>
            <a:miter lim="800000"/>
            <a:headEnd/>
            <a:tailEnd/>
          </a:ln>
        </p:spPr>
        <p:txBody>
          <a:bodyPr vert="horz" wrap="square" lIns="95545" tIns="47773" rIns="95545" bIns="47773" numCol="1" anchor="b" anchorCtr="0" compatLnSpc="1">
            <a:prstTxWarp prst="textNoShape">
              <a:avLst/>
            </a:prstTxWarp>
          </a:bodyPr>
          <a:lstStyle>
            <a:lvl1pPr defTabSz="955558">
              <a:defRPr sz="1300" b="0">
                <a:latin typeface="Calibri" pitchFamily="34" charset="0"/>
              </a:defRPr>
            </a:lvl1pPr>
          </a:lstStyle>
          <a:p>
            <a:pPr>
              <a:defRPr/>
            </a:pPr>
            <a:endParaRPr lang="ru-RU" dirty="0"/>
          </a:p>
        </p:txBody>
      </p:sp>
      <p:sp>
        <p:nvSpPr>
          <p:cNvPr id="5" name="Номер слайда 4"/>
          <p:cNvSpPr>
            <a:spLocks noGrp="1"/>
          </p:cNvSpPr>
          <p:nvPr>
            <p:ph type="sldNum" sz="quarter" idx="3"/>
          </p:nvPr>
        </p:nvSpPr>
        <p:spPr bwMode="auto">
          <a:xfrm>
            <a:off x="3830590" y="9444911"/>
            <a:ext cx="2930574" cy="497602"/>
          </a:xfrm>
          <a:prstGeom prst="rect">
            <a:avLst/>
          </a:prstGeom>
          <a:noFill/>
          <a:ln w="9525">
            <a:noFill/>
            <a:miter lim="800000"/>
            <a:headEnd/>
            <a:tailEnd/>
          </a:ln>
        </p:spPr>
        <p:txBody>
          <a:bodyPr vert="horz" wrap="square" lIns="95545" tIns="47773" rIns="95545" bIns="47773" numCol="1" anchor="b" anchorCtr="0" compatLnSpc="1">
            <a:prstTxWarp prst="textNoShape">
              <a:avLst/>
            </a:prstTxWarp>
          </a:bodyPr>
          <a:lstStyle>
            <a:lvl1pPr algn="r" defTabSz="955558">
              <a:defRPr sz="1300" b="0">
                <a:latin typeface="Calibri" pitchFamily="34" charset="0"/>
              </a:defRPr>
            </a:lvl1pPr>
          </a:lstStyle>
          <a:p>
            <a:pPr>
              <a:defRPr/>
            </a:pPr>
            <a:fld id="{AC69847F-BC6D-415A-AB81-28E2AF014291}" type="slidenum">
              <a:rPr lang="ru-RU"/>
              <a:pPr>
                <a:defRPr/>
              </a:pPr>
              <a:t>‹#›</a:t>
            </a:fld>
            <a:endParaRPr lang="ru-RU" dirty="0"/>
          </a:p>
        </p:txBody>
      </p:sp>
    </p:spTree>
    <p:extLst>
      <p:ext uri="{BB962C8B-B14F-4D97-AF65-F5344CB8AC3E}">
        <p14:creationId xmlns:p14="http://schemas.microsoft.com/office/powerpoint/2010/main" val="10952539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bwMode="auto">
          <a:xfrm>
            <a:off x="2" y="0"/>
            <a:ext cx="2927416" cy="497603"/>
          </a:xfrm>
          <a:prstGeom prst="rect">
            <a:avLst/>
          </a:prstGeom>
          <a:noFill/>
          <a:ln w="9525">
            <a:noFill/>
            <a:miter lim="800000"/>
            <a:headEnd/>
            <a:tailEnd/>
          </a:ln>
        </p:spPr>
        <p:txBody>
          <a:bodyPr vert="horz" wrap="square" lIns="95545" tIns="47773" rIns="95545" bIns="47773" numCol="1" anchor="t" anchorCtr="0" compatLnSpc="1">
            <a:prstTxWarp prst="textNoShape">
              <a:avLst/>
            </a:prstTxWarp>
          </a:bodyPr>
          <a:lstStyle>
            <a:lvl1pPr defTabSz="955558">
              <a:defRPr sz="1300" b="0">
                <a:latin typeface="Calibri" pitchFamily="34" charset="0"/>
              </a:defRPr>
            </a:lvl1pPr>
          </a:lstStyle>
          <a:p>
            <a:pPr>
              <a:defRPr/>
            </a:pPr>
            <a:endParaRPr lang="ru-RU" dirty="0"/>
          </a:p>
        </p:txBody>
      </p:sp>
      <p:sp>
        <p:nvSpPr>
          <p:cNvPr id="3" name="Дата 2"/>
          <p:cNvSpPr>
            <a:spLocks noGrp="1"/>
          </p:cNvSpPr>
          <p:nvPr>
            <p:ph type="dt" idx="1"/>
          </p:nvPr>
        </p:nvSpPr>
        <p:spPr bwMode="auto">
          <a:xfrm>
            <a:off x="3830590" y="0"/>
            <a:ext cx="2930574" cy="497603"/>
          </a:xfrm>
          <a:prstGeom prst="rect">
            <a:avLst/>
          </a:prstGeom>
          <a:noFill/>
          <a:ln w="9525">
            <a:noFill/>
            <a:miter lim="800000"/>
            <a:headEnd/>
            <a:tailEnd/>
          </a:ln>
        </p:spPr>
        <p:txBody>
          <a:bodyPr vert="horz" wrap="square" lIns="95545" tIns="47773" rIns="95545" bIns="47773" numCol="1" anchor="t" anchorCtr="0" compatLnSpc="1">
            <a:prstTxWarp prst="textNoShape">
              <a:avLst/>
            </a:prstTxWarp>
          </a:bodyPr>
          <a:lstStyle>
            <a:lvl1pPr algn="r" defTabSz="955558">
              <a:defRPr sz="1300" b="0">
                <a:latin typeface="Calibri" pitchFamily="34" charset="0"/>
              </a:defRPr>
            </a:lvl1pPr>
          </a:lstStyle>
          <a:p>
            <a:pPr>
              <a:defRPr/>
            </a:pPr>
            <a:fld id="{8FF5D2E2-43B2-4BBD-B40E-45E46A5417D4}" type="datetimeFigureOut">
              <a:rPr lang="ru-RU"/>
              <a:pPr>
                <a:defRPr/>
              </a:pPr>
              <a:t>30.08.2022</a:t>
            </a:fld>
            <a:endParaRPr lang="ru-RU" dirty="0"/>
          </a:p>
        </p:txBody>
      </p:sp>
      <p:sp>
        <p:nvSpPr>
          <p:cNvPr id="4" name="Образ слайда 3"/>
          <p:cNvSpPr>
            <a:spLocks noGrp="1" noRot="1" noChangeAspect="1"/>
          </p:cNvSpPr>
          <p:nvPr>
            <p:ph type="sldImg" idx="2"/>
          </p:nvPr>
        </p:nvSpPr>
        <p:spPr>
          <a:xfrm>
            <a:off x="688975" y="744538"/>
            <a:ext cx="5386388" cy="3729037"/>
          </a:xfrm>
          <a:prstGeom prst="rect">
            <a:avLst/>
          </a:prstGeom>
          <a:noFill/>
          <a:ln w="12700">
            <a:solidFill>
              <a:prstClr val="black"/>
            </a:solidFill>
          </a:ln>
        </p:spPr>
        <p:txBody>
          <a:bodyPr vert="horz" lIns="91429" tIns="45715" rIns="91429" bIns="45715" rtlCol="0" anchor="ctr"/>
          <a:lstStyle/>
          <a:p>
            <a:pPr lvl="0"/>
            <a:endParaRPr lang="ru-RU" noProof="0" dirty="0"/>
          </a:p>
        </p:txBody>
      </p:sp>
      <p:sp>
        <p:nvSpPr>
          <p:cNvPr id="5" name="Заметки 4"/>
          <p:cNvSpPr>
            <a:spLocks noGrp="1"/>
          </p:cNvSpPr>
          <p:nvPr>
            <p:ph type="body" sz="quarter" idx="3"/>
          </p:nvPr>
        </p:nvSpPr>
        <p:spPr bwMode="auto">
          <a:xfrm>
            <a:off x="674222" y="4721661"/>
            <a:ext cx="5412720" cy="4476833"/>
          </a:xfrm>
          <a:prstGeom prst="rect">
            <a:avLst/>
          </a:prstGeom>
          <a:noFill/>
          <a:ln w="9525">
            <a:noFill/>
            <a:miter lim="800000"/>
            <a:headEnd/>
            <a:tailEnd/>
          </a:ln>
        </p:spPr>
        <p:txBody>
          <a:bodyPr vert="horz" wrap="square" lIns="95545" tIns="47773" rIns="95545" bIns="47773" numCol="1" anchor="t" anchorCtr="0" compatLnSpc="1">
            <a:prstTxWarp prst="textNoShape">
              <a:avLst/>
            </a:prstTxWarp>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bwMode="auto">
          <a:xfrm>
            <a:off x="2" y="9444911"/>
            <a:ext cx="2927416" cy="497602"/>
          </a:xfrm>
          <a:prstGeom prst="rect">
            <a:avLst/>
          </a:prstGeom>
          <a:noFill/>
          <a:ln w="9525">
            <a:noFill/>
            <a:miter lim="800000"/>
            <a:headEnd/>
            <a:tailEnd/>
          </a:ln>
        </p:spPr>
        <p:txBody>
          <a:bodyPr vert="horz" wrap="square" lIns="95545" tIns="47773" rIns="95545" bIns="47773" numCol="1" anchor="b" anchorCtr="0" compatLnSpc="1">
            <a:prstTxWarp prst="textNoShape">
              <a:avLst/>
            </a:prstTxWarp>
          </a:bodyPr>
          <a:lstStyle>
            <a:lvl1pPr defTabSz="955558">
              <a:defRPr sz="1300" b="0">
                <a:latin typeface="Calibri" pitchFamily="34" charset="0"/>
              </a:defRPr>
            </a:lvl1pPr>
          </a:lstStyle>
          <a:p>
            <a:pPr>
              <a:defRPr/>
            </a:pPr>
            <a:endParaRPr lang="ru-RU" dirty="0"/>
          </a:p>
        </p:txBody>
      </p:sp>
      <p:sp>
        <p:nvSpPr>
          <p:cNvPr id="7" name="Номер слайда 6"/>
          <p:cNvSpPr>
            <a:spLocks noGrp="1"/>
          </p:cNvSpPr>
          <p:nvPr>
            <p:ph type="sldNum" sz="quarter" idx="5"/>
          </p:nvPr>
        </p:nvSpPr>
        <p:spPr bwMode="auto">
          <a:xfrm>
            <a:off x="3830590" y="9444911"/>
            <a:ext cx="2930574" cy="497602"/>
          </a:xfrm>
          <a:prstGeom prst="rect">
            <a:avLst/>
          </a:prstGeom>
          <a:noFill/>
          <a:ln w="9525">
            <a:noFill/>
            <a:miter lim="800000"/>
            <a:headEnd/>
            <a:tailEnd/>
          </a:ln>
        </p:spPr>
        <p:txBody>
          <a:bodyPr vert="horz" wrap="square" lIns="95545" tIns="47773" rIns="95545" bIns="47773" numCol="1" anchor="b" anchorCtr="0" compatLnSpc="1">
            <a:prstTxWarp prst="textNoShape">
              <a:avLst/>
            </a:prstTxWarp>
          </a:bodyPr>
          <a:lstStyle>
            <a:lvl1pPr algn="r" defTabSz="955558">
              <a:defRPr sz="1300" b="0">
                <a:latin typeface="Calibri" pitchFamily="34" charset="0"/>
              </a:defRPr>
            </a:lvl1pPr>
          </a:lstStyle>
          <a:p>
            <a:pPr>
              <a:defRPr/>
            </a:pPr>
            <a:fld id="{5DC1EF62-428B-4A55-8A49-29D4D214BF1B}" type="slidenum">
              <a:rPr lang="ru-RU"/>
              <a:pPr>
                <a:defRPr/>
              </a:pPr>
              <a:t>‹#›</a:t>
            </a:fld>
            <a:endParaRPr lang="ru-RU" dirty="0"/>
          </a:p>
        </p:txBody>
      </p:sp>
    </p:spTree>
    <p:extLst>
      <p:ext uri="{BB962C8B-B14F-4D97-AF65-F5344CB8AC3E}">
        <p14:creationId xmlns:p14="http://schemas.microsoft.com/office/powerpoint/2010/main" val="232263642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4037467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2822262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2822262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2822262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905001"/>
            <a:ext cx="817245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742950" y="4572000"/>
            <a:ext cx="700024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9F6385F8-3910-43C4-A054-1DACB998716F}" type="datetime1">
              <a:rPr lang="ru-RU" smtClean="0"/>
              <a:t>30.08.2022</a:t>
            </a:fld>
            <a:endParaRPr lang="ru-RU" dirty="0"/>
          </a:p>
        </p:txBody>
      </p:sp>
      <p:sp>
        <p:nvSpPr>
          <p:cNvPr id="5" name="Footer Placeholder 4"/>
          <p:cNvSpPr>
            <a:spLocks noGrp="1"/>
          </p:cNvSpPr>
          <p:nvPr>
            <p:ph type="ftr" sz="quarter" idx="11"/>
          </p:nvPr>
        </p:nvSpPr>
        <p:spPr/>
        <p:txBody>
          <a:bodyPr/>
          <a:lstStyle/>
          <a:p>
            <a:pPr>
              <a:defRPr/>
            </a:pPr>
            <a:r>
              <a:rPr lang="ru-RU" dirty="0" smtClean="0"/>
              <a:t>Слайд №</a:t>
            </a:r>
            <a:endParaRPr lang="ru-RU" dirty="0"/>
          </a:p>
        </p:txBody>
      </p:sp>
      <p:sp>
        <p:nvSpPr>
          <p:cNvPr id="6" name="Slide Number Placeholder 5"/>
          <p:cNvSpPr>
            <a:spLocks noGrp="1"/>
          </p:cNvSpPr>
          <p:nvPr>
            <p:ph type="sldNum" sz="quarter" idx="12"/>
          </p:nvPr>
        </p:nvSpPr>
        <p:spPr/>
        <p:txBody>
          <a:bodyPr/>
          <a:lstStyle/>
          <a:p>
            <a:pPr>
              <a:defRPr/>
            </a:pPr>
            <a:fld id="{9CF3A0CE-FB47-4628-AF62-2D67A550A453}" type="slidenum">
              <a:rPr lang="ru-RU" smtClean="0"/>
              <a:pPr>
                <a:defRPr/>
              </a:pPr>
              <a:t>‹#›</a:t>
            </a:fld>
            <a:endParaRPr lang="ru-RU" dirty="0"/>
          </a:p>
        </p:txBody>
      </p:sp>
    </p:spTree>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fld id="{9F6385F8-3910-43C4-A054-1DACB998716F}" type="datetime1">
              <a:rPr lang="ru-RU" smtClean="0"/>
              <a:t>30.08.2022</a:t>
            </a:fld>
            <a:endParaRPr lang="ru-RU" dirty="0"/>
          </a:p>
        </p:txBody>
      </p:sp>
      <p:sp>
        <p:nvSpPr>
          <p:cNvPr id="5" name="Footer Placeholder 4"/>
          <p:cNvSpPr>
            <a:spLocks noGrp="1"/>
          </p:cNvSpPr>
          <p:nvPr>
            <p:ph type="ftr" sz="quarter" idx="11"/>
          </p:nvPr>
        </p:nvSpPr>
        <p:spPr/>
        <p:txBody>
          <a:bodyPr/>
          <a:lstStyle/>
          <a:p>
            <a:pPr>
              <a:defRPr/>
            </a:pPr>
            <a:r>
              <a:rPr lang="ru-RU" dirty="0" smtClean="0"/>
              <a:t>Слайд №</a:t>
            </a:r>
            <a:endParaRPr lang="ru-RU" dirty="0"/>
          </a:p>
        </p:txBody>
      </p:sp>
      <p:sp>
        <p:nvSpPr>
          <p:cNvPr id="6" name="Slide Number Placeholder 5"/>
          <p:cNvSpPr>
            <a:spLocks noGrp="1"/>
          </p:cNvSpPr>
          <p:nvPr>
            <p:ph type="sldNum" sz="quarter" idx="12"/>
          </p:nvPr>
        </p:nvSpPr>
        <p:spPr/>
        <p:txBody>
          <a:bodyPr/>
          <a:lstStyle/>
          <a:p>
            <a:pPr>
              <a:defRPr/>
            </a:pPr>
            <a:fld id="{9CF3A0CE-FB47-4628-AF62-2D67A550A453}" type="slidenum">
              <a:rPr lang="ru-RU" smtClean="0"/>
              <a:pPr>
                <a:defRPr/>
              </a:pPr>
              <a:t>‹#›</a:t>
            </a:fld>
            <a:endParaRPr lang="ru-RU" dirty="0"/>
          </a:p>
        </p:txBody>
      </p:sp>
    </p:spTree>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189865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fld id="{9F6385F8-3910-43C4-A054-1DACB998716F}" type="datetime1">
              <a:rPr lang="ru-RU" smtClean="0"/>
              <a:t>30.08.2022</a:t>
            </a:fld>
            <a:endParaRPr lang="ru-RU" dirty="0"/>
          </a:p>
        </p:txBody>
      </p:sp>
      <p:sp>
        <p:nvSpPr>
          <p:cNvPr id="5" name="Footer Placeholder 4"/>
          <p:cNvSpPr>
            <a:spLocks noGrp="1"/>
          </p:cNvSpPr>
          <p:nvPr>
            <p:ph type="ftr" sz="quarter" idx="11"/>
          </p:nvPr>
        </p:nvSpPr>
        <p:spPr/>
        <p:txBody>
          <a:bodyPr/>
          <a:lstStyle/>
          <a:p>
            <a:pPr>
              <a:defRPr/>
            </a:pPr>
            <a:r>
              <a:rPr lang="ru-RU" dirty="0" smtClean="0"/>
              <a:t>Слайд №</a:t>
            </a:r>
            <a:endParaRPr lang="ru-RU" dirty="0"/>
          </a:p>
        </p:txBody>
      </p:sp>
      <p:sp>
        <p:nvSpPr>
          <p:cNvPr id="6" name="Slide Number Placeholder 5"/>
          <p:cNvSpPr>
            <a:spLocks noGrp="1"/>
          </p:cNvSpPr>
          <p:nvPr>
            <p:ph type="sldNum" sz="quarter" idx="12"/>
          </p:nvPr>
        </p:nvSpPr>
        <p:spPr/>
        <p:txBody>
          <a:bodyPr/>
          <a:lstStyle/>
          <a:p>
            <a:pPr>
              <a:defRPr/>
            </a:pPr>
            <a:fld id="{9CF3A0CE-FB47-4628-AF62-2D67A550A453}" type="slidenum">
              <a:rPr lang="ru-RU" smtClean="0"/>
              <a:pPr>
                <a:defRPr/>
              </a:pPr>
              <a:t>‹#›</a:t>
            </a:fld>
            <a:endParaRPr lang="ru-RU" dirty="0"/>
          </a:p>
        </p:txBody>
      </p:sp>
    </p:spTree>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fld id="{9F6385F8-3910-43C4-A054-1DACB998716F}" type="datetime1">
              <a:rPr lang="ru-RU" smtClean="0"/>
              <a:t>30.08.2022</a:t>
            </a:fld>
            <a:endParaRPr lang="ru-RU" dirty="0"/>
          </a:p>
        </p:txBody>
      </p:sp>
      <p:sp>
        <p:nvSpPr>
          <p:cNvPr id="5" name="Footer Placeholder 4"/>
          <p:cNvSpPr>
            <a:spLocks noGrp="1"/>
          </p:cNvSpPr>
          <p:nvPr>
            <p:ph type="ftr" sz="quarter" idx="11"/>
          </p:nvPr>
        </p:nvSpPr>
        <p:spPr/>
        <p:txBody>
          <a:bodyPr/>
          <a:lstStyle/>
          <a:p>
            <a:pPr>
              <a:defRPr/>
            </a:pPr>
            <a:r>
              <a:rPr lang="ru-RU" dirty="0" smtClean="0"/>
              <a:t>Слайд №</a:t>
            </a:r>
            <a:endParaRPr lang="ru-RU" dirty="0"/>
          </a:p>
        </p:txBody>
      </p:sp>
      <p:sp>
        <p:nvSpPr>
          <p:cNvPr id="6" name="Slide Number Placeholder 5"/>
          <p:cNvSpPr>
            <a:spLocks noGrp="1"/>
          </p:cNvSpPr>
          <p:nvPr>
            <p:ph type="sldNum" sz="quarter" idx="12"/>
          </p:nvPr>
        </p:nvSpPr>
        <p:spPr/>
        <p:txBody>
          <a:bodyPr/>
          <a:lstStyle/>
          <a:p>
            <a:pPr>
              <a:defRPr/>
            </a:pPr>
            <a:fld id="{9CF3A0CE-FB47-4628-AF62-2D67A550A453}" type="slidenum">
              <a:rPr lang="ru-RU" smtClean="0"/>
              <a:pPr>
                <a:defRPr/>
              </a:pPr>
              <a:t>‹#›</a:t>
            </a:fld>
            <a:endParaRPr lang="ru-RU" dirty="0"/>
          </a:p>
        </p:txBody>
      </p:sp>
    </p:spTree>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82506" y="5486400"/>
            <a:ext cx="8297994"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82506" y="3852863"/>
            <a:ext cx="6646994"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9F6385F8-3910-43C4-A054-1DACB998716F}" type="datetime1">
              <a:rPr lang="ru-RU" smtClean="0"/>
              <a:t>30.08.2022</a:t>
            </a:fld>
            <a:endParaRPr lang="ru-RU" dirty="0"/>
          </a:p>
        </p:txBody>
      </p:sp>
      <p:sp>
        <p:nvSpPr>
          <p:cNvPr id="5" name="Footer Placeholder 4"/>
          <p:cNvSpPr>
            <a:spLocks noGrp="1"/>
          </p:cNvSpPr>
          <p:nvPr>
            <p:ph type="ftr" sz="quarter" idx="11"/>
          </p:nvPr>
        </p:nvSpPr>
        <p:spPr/>
        <p:txBody>
          <a:bodyPr/>
          <a:lstStyle/>
          <a:p>
            <a:pPr>
              <a:defRPr/>
            </a:pPr>
            <a:r>
              <a:rPr lang="ru-RU" dirty="0" smtClean="0"/>
              <a:t>Слайд №</a:t>
            </a:r>
            <a:endParaRPr lang="ru-RU" dirty="0"/>
          </a:p>
        </p:txBody>
      </p:sp>
      <p:sp>
        <p:nvSpPr>
          <p:cNvPr id="6" name="Slide Number Placeholder 5"/>
          <p:cNvSpPr>
            <a:spLocks noGrp="1"/>
          </p:cNvSpPr>
          <p:nvPr>
            <p:ph type="sldNum" sz="quarter" idx="12"/>
          </p:nvPr>
        </p:nvSpPr>
        <p:spPr/>
        <p:txBody>
          <a:bodyPr/>
          <a:lstStyle/>
          <a:p>
            <a:pPr>
              <a:defRPr/>
            </a:pPr>
            <a:fld id="{9CF3A0CE-FB47-4628-AF62-2D67A550A453}" type="slidenum">
              <a:rPr lang="ru-RU" smtClean="0"/>
              <a:pPr>
                <a:defRPr/>
              </a:pPr>
              <a:t>‹#›</a:t>
            </a:fld>
            <a:endParaRPr lang="ru-RU" dirty="0"/>
          </a:p>
        </p:txBody>
      </p:sp>
    </p:spTree>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95300" y="1536192"/>
            <a:ext cx="39624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87900" y="1536192"/>
            <a:ext cx="39624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a:defRPr/>
            </a:pPr>
            <a:fld id="{9F6385F8-3910-43C4-A054-1DACB998716F}" type="datetime1">
              <a:rPr lang="ru-RU" smtClean="0"/>
              <a:t>30.08.2022</a:t>
            </a:fld>
            <a:endParaRPr lang="ru-RU" dirty="0"/>
          </a:p>
        </p:txBody>
      </p:sp>
      <p:sp>
        <p:nvSpPr>
          <p:cNvPr id="6" name="Footer Placeholder 5"/>
          <p:cNvSpPr>
            <a:spLocks noGrp="1"/>
          </p:cNvSpPr>
          <p:nvPr>
            <p:ph type="ftr" sz="quarter" idx="11"/>
          </p:nvPr>
        </p:nvSpPr>
        <p:spPr/>
        <p:txBody>
          <a:bodyPr/>
          <a:lstStyle/>
          <a:p>
            <a:pPr>
              <a:defRPr/>
            </a:pPr>
            <a:r>
              <a:rPr lang="ru-RU" dirty="0" smtClean="0"/>
              <a:t>Слайд №</a:t>
            </a:r>
            <a:endParaRPr lang="ru-RU" dirty="0"/>
          </a:p>
        </p:txBody>
      </p:sp>
      <p:sp>
        <p:nvSpPr>
          <p:cNvPr id="7" name="Slide Number Placeholder 6"/>
          <p:cNvSpPr>
            <a:spLocks noGrp="1"/>
          </p:cNvSpPr>
          <p:nvPr>
            <p:ph type="sldNum" sz="quarter" idx="12"/>
          </p:nvPr>
        </p:nvSpPr>
        <p:spPr/>
        <p:txBody>
          <a:bodyPr/>
          <a:lstStyle/>
          <a:p>
            <a:pPr>
              <a:defRPr/>
            </a:pPr>
            <a:fld id="{9CF3A0CE-FB47-4628-AF62-2D67A550A453}" type="slidenum">
              <a:rPr lang="ru-RU" smtClean="0"/>
              <a:pPr>
                <a:defRPr/>
              </a:pPr>
              <a:t>‹#›</a:t>
            </a:fld>
            <a:endParaRPr lang="ru-RU" dirty="0"/>
          </a:p>
        </p:txBody>
      </p:sp>
    </p:spTree>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95300" y="1535113"/>
            <a:ext cx="39624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95300" y="2174875"/>
            <a:ext cx="39624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87900" y="1535113"/>
            <a:ext cx="39624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87900" y="2174875"/>
            <a:ext cx="39624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pPr>
              <a:defRPr/>
            </a:pPr>
            <a:fld id="{9F6385F8-3910-43C4-A054-1DACB998716F}" type="datetime1">
              <a:rPr lang="ru-RU" smtClean="0"/>
              <a:t>30.08.2022</a:t>
            </a:fld>
            <a:endParaRPr lang="ru-RU" dirty="0"/>
          </a:p>
        </p:txBody>
      </p:sp>
      <p:sp>
        <p:nvSpPr>
          <p:cNvPr id="8" name="Footer Placeholder 7"/>
          <p:cNvSpPr>
            <a:spLocks noGrp="1"/>
          </p:cNvSpPr>
          <p:nvPr>
            <p:ph type="ftr" sz="quarter" idx="11"/>
          </p:nvPr>
        </p:nvSpPr>
        <p:spPr/>
        <p:txBody>
          <a:bodyPr/>
          <a:lstStyle/>
          <a:p>
            <a:pPr>
              <a:defRPr/>
            </a:pPr>
            <a:r>
              <a:rPr lang="ru-RU" dirty="0" smtClean="0"/>
              <a:t>Слайд №</a:t>
            </a:r>
            <a:endParaRPr lang="ru-RU" dirty="0"/>
          </a:p>
        </p:txBody>
      </p:sp>
      <p:sp>
        <p:nvSpPr>
          <p:cNvPr id="9" name="Slide Number Placeholder 8"/>
          <p:cNvSpPr>
            <a:spLocks noGrp="1"/>
          </p:cNvSpPr>
          <p:nvPr>
            <p:ph type="sldNum" sz="quarter" idx="12"/>
          </p:nvPr>
        </p:nvSpPr>
        <p:spPr/>
        <p:txBody>
          <a:bodyPr/>
          <a:lstStyle/>
          <a:p>
            <a:pPr>
              <a:defRPr/>
            </a:pPr>
            <a:fld id="{9CF3A0CE-FB47-4628-AF62-2D67A550A453}" type="slidenum">
              <a:rPr lang="ru-RU" smtClean="0"/>
              <a:pPr>
                <a:defRPr/>
              </a:pPr>
              <a:t>‹#›</a:t>
            </a:fld>
            <a:endParaRPr lang="ru-RU" dirty="0"/>
          </a:p>
        </p:txBody>
      </p:sp>
    </p:spTree>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pPr>
              <a:defRPr/>
            </a:pPr>
            <a:fld id="{9F6385F8-3910-43C4-A054-1DACB998716F}" type="datetime1">
              <a:rPr lang="ru-RU" smtClean="0"/>
              <a:t>30.08.2022</a:t>
            </a:fld>
            <a:endParaRPr lang="ru-RU" dirty="0"/>
          </a:p>
        </p:txBody>
      </p:sp>
      <p:sp>
        <p:nvSpPr>
          <p:cNvPr id="4" name="Footer Placeholder 3"/>
          <p:cNvSpPr>
            <a:spLocks noGrp="1"/>
          </p:cNvSpPr>
          <p:nvPr>
            <p:ph type="ftr" sz="quarter" idx="11"/>
          </p:nvPr>
        </p:nvSpPr>
        <p:spPr/>
        <p:txBody>
          <a:bodyPr/>
          <a:lstStyle/>
          <a:p>
            <a:pPr>
              <a:defRPr/>
            </a:pPr>
            <a:r>
              <a:rPr lang="ru-RU" dirty="0" smtClean="0"/>
              <a:t>Слайд №</a:t>
            </a:r>
            <a:endParaRPr lang="ru-RU" dirty="0"/>
          </a:p>
        </p:txBody>
      </p:sp>
      <p:sp>
        <p:nvSpPr>
          <p:cNvPr id="5" name="Slide Number Placeholder 4"/>
          <p:cNvSpPr>
            <a:spLocks noGrp="1"/>
          </p:cNvSpPr>
          <p:nvPr>
            <p:ph type="sldNum" sz="quarter" idx="12"/>
          </p:nvPr>
        </p:nvSpPr>
        <p:spPr/>
        <p:txBody>
          <a:bodyPr/>
          <a:lstStyle/>
          <a:p>
            <a:pPr>
              <a:defRPr/>
            </a:pPr>
            <a:fld id="{9CF3A0CE-FB47-4628-AF62-2D67A550A453}" type="slidenum">
              <a:rPr lang="ru-RU" smtClean="0"/>
              <a:pPr>
                <a:defRPr/>
              </a:pPr>
              <a:t>‹#›</a:t>
            </a:fld>
            <a:endParaRPr lang="ru-RU" dirty="0"/>
          </a:p>
        </p:txBody>
      </p:sp>
    </p:spTree>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F6385F8-3910-43C4-A054-1DACB998716F}" type="datetime1">
              <a:rPr lang="ru-RU" smtClean="0"/>
              <a:t>30.08.2022</a:t>
            </a:fld>
            <a:endParaRPr lang="ru-RU" dirty="0"/>
          </a:p>
        </p:txBody>
      </p:sp>
      <p:sp>
        <p:nvSpPr>
          <p:cNvPr id="3" name="Footer Placeholder 2"/>
          <p:cNvSpPr>
            <a:spLocks noGrp="1"/>
          </p:cNvSpPr>
          <p:nvPr>
            <p:ph type="ftr" sz="quarter" idx="11"/>
          </p:nvPr>
        </p:nvSpPr>
        <p:spPr/>
        <p:txBody>
          <a:bodyPr/>
          <a:lstStyle/>
          <a:p>
            <a:pPr>
              <a:defRPr/>
            </a:pPr>
            <a:r>
              <a:rPr lang="ru-RU" dirty="0" smtClean="0"/>
              <a:t>Слайд №</a:t>
            </a:r>
            <a:endParaRPr lang="ru-RU" dirty="0"/>
          </a:p>
        </p:txBody>
      </p:sp>
      <p:sp>
        <p:nvSpPr>
          <p:cNvPr id="4" name="Slide Number Placeholder 3"/>
          <p:cNvSpPr>
            <a:spLocks noGrp="1"/>
          </p:cNvSpPr>
          <p:nvPr>
            <p:ph type="sldNum" sz="quarter" idx="12"/>
          </p:nvPr>
        </p:nvSpPr>
        <p:spPr/>
        <p:txBody>
          <a:bodyPr/>
          <a:lstStyle/>
          <a:p>
            <a:pPr>
              <a:defRPr/>
            </a:pPr>
            <a:fld id="{9CF3A0CE-FB47-4628-AF62-2D67A550A453}" type="slidenum">
              <a:rPr lang="ru-RU" smtClean="0"/>
              <a:pPr>
                <a:defRPr/>
              </a:pPr>
              <a:t>‹#›</a:t>
            </a:fld>
            <a:endParaRPr lang="ru-RU" dirty="0"/>
          </a:p>
        </p:txBody>
      </p:sp>
    </p:spTree>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30201" y="5495544"/>
            <a:ext cx="84201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30199" y="6096000"/>
            <a:ext cx="84201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9F6385F8-3910-43C4-A054-1DACB998716F}" type="datetime1">
              <a:rPr lang="ru-RU" smtClean="0"/>
              <a:t>30.08.2022</a:t>
            </a:fld>
            <a:endParaRPr lang="ru-RU" dirty="0"/>
          </a:p>
        </p:txBody>
      </p:sp>
      <p:sp>
        <p:nvSpPr>
          <p:cNvPr id="6" name="Footer Placeholder 5"/>
          <p:cNvSpPr>
            <a:spLocks noGrp="1"/>
          </p:cNvSpPr>
          <p:nvPr>
            <p:ph type="ftr" sz="quarter" idx="11"/>
          </p:nvPr>
        </p:nvSpPr>
        <p:spPr/>
        <p:txBody>
          <a:bodyPr/>
          <a:lstStyle/>
          <a:p>
            <a:pPr>
              <a:defRPr/>
            </a:pPr>
            <a:r>
              <a:rPr lang="ru-RU" dirty="0" smtClean="0"/>
              <a:t>Слайд №</a:t>
            </a:r>
            <a:endParaRPr lang="ru-RU" dirty="0"/>
          </a:p>
        </p:txBody>
      </p:sp>
      <p:sp>
        <p:nvSpPr>
          <p:cNvPr id="7" name="Slide Number Placeholder 6"/>
          <p:cNvSpPr>
            <a:spLocks noGrp="1"/>
          </p:cNvSpPr>
          <p:nvPr>
            <p:ph type="sldNum" sz="quarter" idx="12"/>
          </p:nvPr>
        </p:nvSpPr>
        <p:spPr/>
        <p:txBody>
          <a:bodyPr/>
          <a:lstStyle/>
          <a:p>
            <a:pPr>
              <a:defRPr/>
            </a:pPr>
            <a:fld id="{9CF3A0CE-FB47-4628-AF62-2D67A550A453}" type="slidenum">
              <a:rPr lang="ru-RU" smtClean="0"/>
              <a:pPr>
                <a:defRPr/>
              </a:pPr>
              <a:t>‹#›</a:t>
            </a:fld>
            <a:endParaRPr lang="ru-RU" dirty="0"/>
          </a:p>
        </p:txBody>
      </p:sp>
      <p:sp>
        <p:nvSpPr>
          <p:cNvPr id="9" name="Content Placeholder 8"/>
          <p:cNvSpPr>
            <a:spLocks noGrp="1"/>
          </p:cNvSpPr>
          <p:nvPr>
            <p:ph sz="quarter" idx="13"/>
          </p:nvPr>
        </p:nvSpPr>
        <p:spPr>
          <a:xfrm>
            <a:off x="330200" y="381000"/>
            <a:ext cx="84201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26898" y="5495278"/>
            <a:ext cx="84201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916305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326898" y="6096000"/>
            <a:ext cx="84201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pPr>
              <a:defRPr/>
            </a:pPr>
            <a:fld id="{9F6385F8-3910-43C4-A054-1DACB998716F}" type="datetime1">
              <a:rPr lang="ru-RU" smtClean="0"/>
              <a:t>30.08.2022</a:t>
            </a:fld>
            <a:endParaRPr lang="ru-RU" dirty="0"/>
          </a:p>
        </p:txBody>
      </p:sp>
      <p:sp>
        <p:nvSpPr>
          <p:cNvPr id="9" name="Slide Number Placeholder 8"/>
          <p:cNvSpPr>
            <a:spLocks noGrp="1"/>
          </p:cNvSpPr>
          <p:nvPr>
            <p:ph type="sldNum" sz="quarter" idx="11"/>
          </p:nvPr>
        </p:nvSpPr>
        <p:spPr/>
        <p:txBody>
          <a:bodyPr/>
          <a:lstStyle/>
          <a:p>
            <a:pPr>
              <a:defRPr/>
            </a:pPr>
            <a:fld id="{9CF3A0CE-FB47-4628-AF62-2D67A550A453}" type="slidenum">
              <a:rPr lang="ru-RU" smtClean="0"/>
              <a:pPr>
                <a:defRPr/>
              </a:pPr>
              <a:t>‹#›</a:t>
            </a:fld>
            <a:endParaRPr lang="ru-RU" dirty="0"/>
          </a:p>
        </p:txBody>
      </p:sp>
      <p:sp>
        <p:nvSpPr>
          <p:cNvPr id="10" name="Footer Placeholder 9"/>
          <p:cNvSpPr>
            <a:spLocks noGrp="1"/>
          </p:cNvSpPr>
          <p:nvPr>
            <p:ph type="ftr" sz="quarter" idx="12"/>
          </p:nvPr>
        </p:nvSpPr>
        <p:spPr/>
        <p:txBody>
          <a:bodyPr/>
          <a:lstStyle/>
          <a:p>
            <a:pPr>
              <a:defRPr/>
            </a:pPr>
            <a:r>
              <a:rPr lang="ru-RU" dirty="0" smtClean="0"/>
              <a:t>Слайд №</a:t>
            </a:r>
            <a:endParaRPr lang="ru-RU" dirty="0"/>
          </a:p>
        </p:txBody>
      </p:sp>
    </p:spTree>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2.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255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95300" y="1600200"/>
            <a:ext cx="8255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9163050" y="0"/>
            <a:ext cx="7429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163050" y="5486400"/>
            <a:ext cx="74295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9242770" y="5648960"/>
            <a:ext cx="59436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9CF3A0CE-FB47-4628-AF62-2D67A550A453}" type="slidenum">
              <a:rPr lang="ru-RU" smtClean="0"/>
              <a:pPr>
                <a:defRPr/>
              </a:pPr>
              <a:t>‹#›</a:t>
            </a:fld>
            <a:endParaRPr lang="ru-RU" dirty="0"/>
          </a:p>
        </p:txBody>
      </p:sp>
      <p:sp>
        <p:nvSpPr>
          <p:cNvPr id="5" name="Footer Placeholder 4"/>
          <p:cNvSpPr>
            <a:spLocks noGrp="1"/>
          </p:cNvSpPr>
          <p:nvPr>
            <p:ph type="ftr" sz="quarter" idx="3"/>
          </p:nvPr>
        </p:nvSpPr>
        <p:spPr>
          <a:xfrm rot="16200000">
            <a:off x="8317790" y="4033520"/>
            <a:ext cx="2367281" cy="396240"/>
          </a:xfrm>
          <a:prstGeom prst="rect">
            <a:avLst/>
          </a:prstGeom>
        </p:spPr>
        <p:txBody>
          <a:bodyPr vert="horz" lIns="91440" tIns="45720" rIns="91440" bIns="45720" rtlCol="0" anchor="ctr"/>
          <a:lstStyle>
            <a:lvl1pPr algn="r">
              <a:defRPr sz="1200">
                <a:solidFill>
                  <a:schemeClr val="bg2"/>
                </a:solidFill>
              </a:defRPr>
            </a:lvl1pPr>
          </a:lstStyle>
          <a:p>
            <a:pPr>
              <a:defRPr/>
            </a:pPr>
            <a:r>
              <a:rPr lang="ru-RU" dirty="0" smtClean="0"/>
              <a:t>Слайд №</a:t>
            </a:r>
            <a:endParaRPr lang="ru-RU" dirty="0"/>
          </a:p>
        </p:txBody>
      </p:sp>
      <p:sp>
        <p:nvSpPr>
          <p:cNvPr id="4" name="Date Placeholder 3"/>
          <p:cNvSpPr>
            <a:spLocks noGrp="1"/>
          </p:cNvSpPr>
          <p:nvPr>
            <p:ph type="dt" sz="half" idx="2"/>
          </p:nvPr>
        </p:nvSpPr>
        <p:spPr>
          <a:xfrm rot="16200000">
            <a:off x="8282231" y="1630680"/>
            <a:ext cx="2438399" cy="396240"/>
          </a:xfrm>
          <a:prstGeom prst="rect">
            <a:avLst/>
          </a:prstGeom>
        </p:spPr>
        <p:txBody>
          <a:bodyPr vert="horz" lIns="91440" tIns="45720" rIns="91440" bIns="45720" rtlCol="0" anchor="ctr"/>
          <a:lstStyle>
            <a:lvl1pPr algn="l">
              <a:defRPr sz="1200">
                <a:solidFill>
                  <a:schemeClr val="bg2"/>
                </a:solidFill>
              </a:defRPr>
            </a:lvl1pPr>
          </a:lstStyle>
          <a:p>
            <a:pPr>
              <a:defRPr/>
            </a:pPr>
            <a:fld id="{9F6385F8-3910-43C4-A054-1DACB998716F}" type="datetime1">
              <a:rPr lang="ru-RU" smtClean="0"/>
              <a:t>30.08.2022</a:t>
            </a:fld>
            <a:endParaRPr lang="ru-RU" dirty="0"/>
          </a:p>
        </p:txBody>
      </p:sp>
      <p:graphicFrame>
        <p:nvGraphicFramePr>
          <p:cNvPr id="9" name="Объект 8" hidden="1">
            <a:extLst>
              <a:ext uri="{FF2B5EF4-FFF2-40B4-BE49-F238E27FC236}">
                <a16:creationId xmlns="" xmlns:a16="http://schemas.microsoft.com/office/drawing/2014/main" id="{D2188727-96D6-4DD2-BBAA-E46E82FD7651}"/>
              </a:ext>
            </a:extLst>
          </p:cNvPr>
          <p:cNvGraphicFramePr>
            <a:graphicFrameLocks noChangeAspect="1"/>
          </p:cNvGraphicFramePr>
          <p:nvPr userDrawn="1">
            <p:custDataLst>
              <p:tags r:id="rId14"/>
            </p:custDataLst>
            <p:extLst>
              <p:ext uri="{D42A27DB-BD31-4B8C-83A1-F6EECF244321}">
                <p14:modId xmlns:p14="http://schemas.microsoft.com/office/powerpoint/2010/main" val="4867128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572" name="Слайд think-cell" r:id="rId16" imgW="443" imgH="443" progId="TCLayout.ActiveDocument.1">
                  <p:embed/>
                </p:oleObj>
              </mc:Choice>
              <mc:Fallback>
                <p:oleObj name="Слайд think-cell" r:id="rId16" imgW="443" imgH="443" progId="TCLayout.ActiveDocument.1">
                  <p:embed/>
                  <p:pic>
                    <p:nvPicPr>
                      <p:cNvPr id="0" name=""/>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10" name="Прямоугольник 9" hidden="1">
            <a:extLst>
              <a:ext uri="{FF2B5EF4-FFF2-40B4-BE49-F238E27FC236}">
                <a16:creationId xmlns="" xmlns:a16="http://schemas.microsoft.com/office/drawing/2014/main" id="{0758FAD8-99FF-46E4-8FE2-B6967A8D7C9B}"/>
              </a:ext>
            </a:extLst>
          </p:cNvPr>
          <p:cNvSpPr/>
          <p:nvPr userDrawn="1">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ru-RU" sz="4400" b="0" i="0" baseline="0" dirty="0">
              <a:latin typeface="Calibri" panose="020F0502020204030204" pitchFamily="34" charset="0"/>
              <a:ea typeface="+mj-ea"/>
              <a:cs typeface="+mj-cs"/>
              <a:sym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5.xml"/><Relationship Id="rId7" Type="http://schemas.openxmlformats.org/officeDocument/2006/relationships/image" Target="../media/image2.emf"/><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notesSlide" Target="../notesSlides/notesSlide1.xml"/><Relationship Id="rId4"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11.xml"/><Relationship Id="rId7" Type="http://schemas.openxmlformats.org/officeDocument/2006/relationships/image" Target="../media/image2.emf"/><Relationship Id="rId2" Type="http://schemas.openxmlformats.org/officeDocument/2006/relationships/tags" Target="../tags/tag10.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7.xml"/><Relationship Id="rId7" Type="http://schemas.openxmlformats.org/officeDocument/2006/relationships/image" Target="../media/image2.emf"/><Relationship Id="rId2" Type="http://schemas.openxmlformats.org/officeDocument/2006/relationships/tags" Target="../tags/tag6.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9.xml"/><Relationship Id="rId7" Type="http://schemas.openxmlformats.org/officeDocument/2006/relationships/image" Target="../media/image2.emf"/><Relationship Id="rId2" Type="http://schemas.openxmlformats.org/officeDocument/2006/relationships/tags" Target="../tags/tag8.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kodeks://link/d?nd=901919338&amp;prevdoc=901919338&amp;point=mark=00000000000000000000000000000000000000000000000000A8M0NL" TargetMode="External"/><Relationship Id="rId2" Type="http://schemas.openxmlformats.org/officeDocument/2006/relationships/hyperlink" Target="kodeks://link/d?nd=901919338&amp;point=mark=00000000000000000000000000000000000000000000000000DHI0QV" TargetMode="Externa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kodeks://link/d?nd=901919338&amp;prevdoc=901919338&amp;point=mark=00000000000000000000000000000000000000000000000000A8Q0NN"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hidden="1">
            <a:extLst>
              <a:ext uri="{FF2B5EF4-FFF2-40B4-BE49-F238E27FC236}">
                <a16:creationId xmlns="" xmlns:a16="http://schemas.microsoft.com/office/drawing/2014/main" id="{9FBD7EB6-6836-4930-BBEE-6F52CA87AE74}"/>
              </a:ext>
            </a:extLst>
          </p:cNvPr>
          <p:cNvGraphicFramePr>
            <a:graphicFrameLocks noChangeAspect="1"/>
          </p:cNvGraphicFramePr>
          <p:nvPr>
            <p:custDataLst>
              <p:tags r:id="rId2"/>
            </p:custDataLst>
            <p:extLst>
              <p:ext uri="{D42A27DB-BD31-4B8C-83A1-F6EECF244321}">
                <p14:modId xmlns:p14="http://schemas.microsoft.com/office/powerpoint/2010/main" val="28601076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46" name="Слайд think-cell" r:id="rId6" imgW="443" imgH="443" progId="TCLayout.ActiveDocument.1">
                  <p:embed/>
                </p:oleObj>
              </mc:Choice>
              <mc:Fallback>
                <p:oleObj name="Слайд think-cell" r:id="rId6" imgW="443" imgH="443" progId="TCLayout.ActiveDocument.1">
                  <p:embed/>
                  <p:pic>
                    <p:nvPicPr>
                      <p:cNvPr id="5" name="Объект 4" hidden="1">
                        <a:extLst>
                          <a:ext uri="{FF2B5EF4-FFF2-40B4-BE49-F238E27FC236}">
                            <a16:creationId xmlns="" xmlns:a16="http://schemas.microsoft.com/office/drawing/2014/main" id="{9FBD7EB6-6836-4930-BBEE-6F52CA87AE74}"/>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 name="Прямоугольник 2" hidden="1">
            <a:extLst>
              <a:ext uri="{FF2B5EF4-FFF2-40B4-BE49-F238E27FC236}">
                <a16:creationId xmlns="" xmlns:a16="http://schemas.microsoft.com/office/drawing/2014/main" id="{FC32112C-6258-4DAD-963F-B0D13D7ECCB6}"/>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ru-RU" sz="2800" dirty="0">
              <a:latin typeface="Times New Roman" panose="02020603050405020304" pitchFamily="18" charset="0"/>
              <a:ea typeface="+mj-ea"/>
              <a:cs typeface="Times New Roman" panose="02020603050405020304" pitchFamily="18" charset="0"/>
              <a:sym typeface="Times New Roman" panose="02020603050405020304" pitchFamily="18" charset="0"/>
            </a:endParaRPr>
          </a:p>
        </p:txBody>
      </p:sp>
      <p:sp>
        <p:nvSpPr>
          <p:cNvPr id="15365" name="Подзаголовок 2"/>
          <p:cNvSpPr>
            <a:spLocks noGrp="1"/>
          </p:cNvSpPr>
          <p:nvPr>
            <p:ph type="subTitle" idx="4294967295"/>
          </p:nvPr>
        </p:nvSpPr>
        <p:spPr>
          <a:xfrm>
            <a:off x="1" y="1602817"/>
            <a:ext cx="9144000" cy="1466143"/>
          </a:xfrm>
        </p:spPr>
        <p:txBody>
          <a:bodyPr>
            <a:normAutofit fontScale="92500" lnSpcReduction="20000"/>
          </a:bodyPr>
          <a:lstStyle/>
          <a:p>
            <a:pPr marL="0" indent="0" algn="ctr">
              <a:lnSpc>
                <a:spcPct val="80000"/>
              </a:lnSpc>
              <a:spcBef>
                <a:spcPct val="0"/>
              </a:spcBef>
              <a:buNone/>
            </a:pPr>
            <a:r>
              <a:rPr lang="ru-RU" sz="2000" b="1" dirty="0">
                <a:latin typeface="Times New Roman" panose="02020603050405020304" pitchFamily="18" charset="0"/>
                <a:cs typeface="Times New Roman" panose="02020603050405020304" pitchFamily="18" charset="0"/>
              </a:rPr>
              <a:t>Начальник отдела по государственному строительному надзору, </a:t>
            </a:r>
          </a:p>
          <a:p>
            <a:pPr marL="0" indent="0" algn="ctr">
              <a:lnSpc>
                <a:spcPct val="80000"/>
              </a:lnSpc>
              <a:spcBef>
                <a:spcPct val="0"/>
              </a:spcBef>
              <a:buNone/>
            </a:pPr>
            <a:r>
              <a:rPr lang="ru-RU" sz="2000" b="1" dirty="0">
                <a:latin typeface="Times New Roman" panose="02020603050405020304" pitchFamily="18" charset="0"/>
                <a:cs typeface="Times New Roman" panose="02020603050405020304" pitchFamily="18" charset="0"/>
              </a:rPr>
              <a:t>надзору за СРО Сибирского </a:t>
            </a:r>
            <a:r>
              <a:rPr lang="ru-RU" sz="2000" b="1" dirty="0" smtClean="0">
                <a:latin typeface="Times New Roman" panose="02020603050405020304" pitchFamily="18" charset="0"/>
                <a:cs typeface="Times New Roman" panose="02020603050405020304" pitchFamily="18" charset="0"/>
              </a:rPr>
              <a:t>управления</a:t>
            </a:r>
          </a:p>
          <a:p>
            <a:pPr marL="0" indent="0" algn="ctr" eaLnBrk="1" hangingPunct="1">
              <a:lnSpc>
                <a:spcPct val="80000"/>
              </a:lnSpc>
              <a:spcBef>
                <a:spcPct val="0"/>
              </a:spcBef>
              <a:buNone/>
            </a:pPr>
            <a:r>
              <a:rPr lang="ru-RU" sz="2000" b="1" dirty="0" smtClean="0">
                <a:latin typeface="Times New Roman" panose="02020603050405020304" pitchFamily="18" charset="0"/>
                <a:cs typeface="Times New Roman" panose="02020603050405020304" pitchFamily="18" charset="0"/>
              </a:rPr>
              <a:t>Федеральной службы по экологическому, технологическому и атомному надзору</a:t>
            </a:r>
          </a:p>
          <a:p>
            <a:pPr marL="0" indent="0" algn="ctr" eaLnBrk="1" hangingPunct="1">
              <a:lnSpc>
                <a:spcPct val="80000"/>
              </a:lnSpc>
              <a:spcBef>
                <a:spcPct val="0"/>
              </a:spcBef>
              <a:buFont typeface="Arial" charset="0"/>
              <a:buNone/>
            </a:pPr>
            <a:endParaRPr lang="ru-RU" sz="1600" b="1" dirty="0" smtClean="0">
              <a:latin typeface="Times New Roman" panose="02020603050405020304" pitchFamily="18" charset="0"/>
              <a:cs typeface="Times New Roman" panose="02020603050405020304" pitchFamily="18" charset="0"/>
            </a:endParaRPr>
          </a:p>
          <a:p>
            <a:pPr marL="0" indent="0" algn="ctr" eaLnBrk="1" hangingPunct="1">
              <a:lnSpc>
                <a:spcPct val="80000"/>
              </a:lnSpc>
              <a:spcBef>
                <a:spcPct val="0"/>
              </a:spcBef>
              <a:buFont typeface="Arial" charset="0"/>
              <a:buNone/>
            </a:pPr>
            <a:endParaRPr lang="ru-RU" sz="1600" b="1" dirty="0">
              <a:latin typeface="Times New Roman" panose="02020603050405020304" pitchFamily="18" charset="0"/>
              <a:cs typeface="Times New Roman" panose="02020603050405020304" pitchFamily="18" charset="0"/>
            </a:endParaRPr>
          </a:p>
          <a:p>
            <a:pPr marL="0" indent="0" algn="ctr" eaLnBrk="1" hangingPunct="1">
              <a:lnSpc>
                <a:spcPct val="80000"/>
              </a:lnSpc>
              <a:spcBef>
                <a:spcPct val="0"/>
              </a:spcBef>
              <a:buFont typeface="Arial" charset="0"/>
              <a:buNone/>
            </a:pPr>
            <a:endParaRPr lang="ru-RU" sz="1600" b="1" dirty="0" smtClean="0">
              <a:latin typeface="Times New Roman" panose="02020603050405020304" pitchFamily="18" charset="0"/>
              <a:cs typeface="Times New Roman" panose="02020603050405020304" pitchFamily="18" charset="0"/>
            </a:endParaRPr>
          </a:p>
          <a:p>
            <a:pPr marL="0" indent="0" algn="ctr" eaLnBrk="1" hangingPunct="1">
              <a:lnSpc>
                <a:spcPct val="80000"/>
              </a:lnSpc>
              <a:spcBef>
                <a:spcPct val="0"/>
              </a:spcBef>
              <a:buNone/>
            </a:pPr>
            <a:r>
              <a:rPr lang="ru-RU" sz="3500" b="1" dirty="0" err="1" smtClean="0">
                <a:latin typeface="Times New Roman" panose="02020603050405020304" pitchFamily="18" charset="0"/>
                <a:cs typeface="Times New Roman" panose="02020603050405020304" pitchFamily="18" charset="0"/>
              </a:rPr>
              <a:t>Чернышов</a:t>
            </a:r>
            <a:r>
              <a:rPr lang="ru-RU" sz="3500" b="1" dirty="0" smtClean="0">
                <a:latin typeface="Times New Roman" panose="02020603050405020304" pitchFamily="18" charset="0"/>
                <a:cs typeface="Times New Roman" panose="02020603050405020304" pitchFamily="18" charset="0"/>
              </a:rPr>
              <a:t> Евгений Михайлович</a:t>
            </a:r>
            <a:endParaRPr lang="ru-RU" sz="3500" b="1"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0" y="1531380"/>
            <a:ext cx="9906000" cy="714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800" b="0" dirty="0"/>
          </a:p>
        </p:txBody>
      </p:sp>
      <p:pic>
        <p:nvPicPr>
          <p:cNvPr id="15364" name="Picture 41" descr="fsetan_emblema2007"/>
          <p:cNvPicPr>
            <a:picLocks noChangeAspect="1" noChangeArrowheads="1"/>
          </p:cNvPicPr>
          <p:nvPr/>
        </p:nvPicPr>
        <p:blipFill>
          <a:blip r:embed="rId8"/>
          <a:srcRect/>
          <a:stretch>
            <a:fillRect/>
          </a:stretch>
        </p:blipFill>
        <p:spPr bwMode="auto">
          <a:xfrm>
            <a:off x="3937126" y="16347"/>
            <a:ext cx="1412875" cy="1468438"/>
          </a:xfrm>
          <a:prstGeom prst="rect">
            <a:avLst/>
          </a:prstGeom>
          <a:noFill/>
          <a:ln w="9525">
            <a:noFill/>
            <a:miter lim="800000"/>
            <a:headEnd/>
            <a:tailEnd/>
          </a:ln>
        </p:spPr>
      </p:pic>
      <p:sp>
        <p:nvSpPr>
          <p:cNvPr id="15367" name="Заголовок 1"/>
          <p:cNvSpPr>
            <a:spLocks/>
          </p:cNvSpPr>
          <p:nvPr/>
        </p:nvSpPr>
        <p:spPr bwMode="auto">
          <a:xfrm>
            <a:off x="11113" y="180975"/>
            <a:ext cx="9190359" cy="1303810"/>
          </a:xfrm>
          <a:prstGeom prst="rect">
            <a:avLst/>
          </a:prstGeom>
          <a:noFill/>
          <a:ln w="9525">
            <a:noFill/>
            <a:miter lim="800000"/>
            <a:headEnd/>
            <a:tailEnd/>
          </a:ln>
        </p:spPr>
        <p:txBody>
          <a:bodyPr lIns="0" rIns="0"/>
          <a:lstStyle/>
          <a:p>
            <a:pPr>
              <a:lnSpc>
                <a:spcPct val="80000"/>
              </a:lnSpc>
            </a:pPr>
            <a:endParaRPr lang="ru-RU" sz="1800" dirty="0">
              <a:latin typeface="Cambria" pitchFamily="18" charset="0"/>
            </a:endParaRPr>
          </a:p>
          <a:p>
            <a:pPr>
              <a:lnSpc>
                <a:spcPct val="80000"/>
              </a:lnSpc>
            </a:pPr>
            <a:endParaRPr lang="ru-RU" sz="1800" dirty="0">
              <a:latin typeface="Cambria" pitchFamily="18" charset="0"/>
            </a:endParaRPr>
          </a:p>
          <a:p>
            <a:pPr>
              <a:lnSpc>
                <a:spcPct val="80000"/>
              </a:lnSpc>
            </a:pPr>
            <a:r>
              <a:rPr lang="ru-RU" sz="3200" dirty="0">
                <a:latin typeface="Cambria" pitchFamily="18" charset="0"/>
              </a:rPr>
              <a:t>  РОСТЕХНАДЗОР</a:t>
            </a:r>
          </a:p>
        </p:txBody>
      </p:sp>
      <p:sp>
        <p:nvSpPr>
          <p:cNvPr id="2" name="Прямоугольник 1"/>
          <p:cNvSpPr/>
          <p:nvPr/>
        </p:nvSpPr>
        <p:spPr>
          <a:xfrm>
            <a:off x="0" y="220907"/>
            <a:ext cx="9201471" cy="1077218"/>
          </a:xfrm>
          <a:prstGeom prst="rect">
            <a:avLst/>
          </a:prstGeom>
        </p:spPr>
        <p:txBody>
          <a:bodyPr wrap="square">
            <a:spAutoFit/>
          </a:bodyPr>
          <a:lstStyle/>
          <a:p>
            <a:pPr lvl="0" algn="r">
              <a:lnSpc>
                <a:spcPct val="80000"/>
              </a:lnSpc>
            </a:pPr>
            <a:endParaRPr lang="ru-RU" sz="1600" dirty="0">
              <a:latin typeface="Cambria" pitchFamily="18" charset="0"/>
            </a:endParaRPr>
          </a:p>
          <a:p>
            <a:pPr lvl="0" algn="r">
              <a:lnSpc>
                <a:spcPct val="80000"/>
              </a:lnSpc>
            </a:pPr>
            <a:r>
              <a:rPr lang="ru-RU" sz="1600" dirty="0">
                <a:latin typeface="Cambria" pitchFamily="18" charset="0"/>
              </a:rPr>
              <a:t>Сибирское управление </a:t>
            </a:r>
          </a:p>
          <a:p>
            <a:pPr lvl="0" algn="r">
              <a:lnSpc>
                <a:spcPct val="80000"/>
              </a:lnSpc>
            </a:pPr>
            <a:r>
              <a:rPr lang="ru-RU" sz="1600" dirty="0">
                <a:latin typeface="Cambria" pitchFamily="18" charset="0"/>
              </a:rPr>
              <a:t>Федеральной службы по </a:t>
            </a:r>
          </a:p>
          <a:p>
            <a:pPr lvl="0" algn="r">
              <a:lnSpc>
                <a:spcPct val="80000"/>
              </a:lnSpc>
            </a:pPr>
            <a:r>
              <a:rPr lang="ru-RU" sz="1600" dirty="0">
                <a:latin typeface="Cambria" pitchFamily="18" charset="0"/>
              </a:rPr>
              <a:t>экологическому, технологическому </a:t>
            </a:r>
          </a:p>
          <a:p>
            <a:pPr lvl="0" algn="r">
              <a:lnSpc>
                <a:spcPct val="80000"/>
              </a:lnSpc>
            </a:pPr>
            <a:r>
              <a:rPr lang="ru-RU" sz="1600" dirty="0">
                <a:latin typeface="Cambria" pitchFamily="18" charset="0"/>
              </a:rPr>
              <a:t>и атомному надзору</a:t>
            </a:r>
          </a:p>
        </p:txBody>
      </p:sp>
      <p:sp>
        <p:nvSpPr>
          <p:cNvPr id="10" name="Прямоугольник 9"/>
          <p:cNvSpPr/>
          <p:nvPr/>
        </p:nvSpPr>
        <p:spPr>
          <a:xfrm>
            <a:off x="0" y="3356992"/>
            <a:ext cx="9144000" cy="2246769"/>
          </a:xfrm>
          <a:prstGeom prst="rect">
            <a:avLst/>
          </a:prstGeom>
        </p:spPr>
        <p:txBody>
          <a:bodyPr wrap="square">
            <a:spAutoFit/>
          </a:bodyPr>
          <a:lstStyle/>
          <a:p>
            <a:pPr algn="ctr"/>
            <a:r>
              <a:rPr lang="ru-RU" sz="2800" dirty="0"/>
              <a:t>Основные нарушения, выявляемые Сибирским управлением </a:t>
            </a:r>
            <a:r>
              <a:rPr lang="ru-RU" sz="2800" dirty="0" err="1"/>
              <a:t>Ростехнадзора</a:t>
            </a:r>
            <a:r>
              <a:rPr lang="ru-RU" sz="2800" dirty="0"/>
              <a:t> при осуществлении государственного строительного надзора за строительством и реконструкцией магистральных </a:t>
            </a:r>
            <a:r>
              <a:rPr lang="ru-RU" sz="2800" dirty="0" smtClean="0"/>
              <a:t>трубопроводов</a:t>
            </a:r>
            <a:endParaRPr lang="ru-RU" sz="2800" dirty="0"/>
          </a:p>
        </p:txBody>
      </p:sp>
      <p:sp>
        <p:nvSpPr>
          <p:cNvPr id="11" name="Прямоугольник 10"/>
          <p:cNvSpPr/>
          <p:nvPr/>
        </p:nvSpPr>
        <p:spPr>
          <a:xfrm>
            <a:off x="3720156" y="6273224"/>
            <a:ext cx="1942776" cy="584775"/>
          </a:xfrm>
          <a:prstGeom prst="rect">
            <a:avLst/>
          </a:prstGeom>
        </p:spPr>
        <p:txBody>
          <a:bodyPr wrap="none">
            <a:spAutoFit/>
          </a:bodyPr>
          <a:lstStyle/>
          <a:p>
            <a:pPr algn="ctr"/>
            <a:r>
              <a:rPr lang="ru-RU" sz="1600" b="1" dirty="0" smtClean="0">
                <a:latin typeface="Times New Roman" panose="02020603050405020304" pitchFamily="18" charset="0"/>
                <a:cs typeface="Times New Roman" panose="02020603050405020304" pitchFamily="18" charset="0"/>
              </a:rPr>
              <a:t>30 </a:t>
            </a:r>
            <a:r>
              <a:rPr lang="ru-RU" sz="1600" dirty="0" smtClean="0">
                <a:cs typeface="Times New Roman" panose="02020603050405020304" pitchFamily="18" charset="0"/>
              </a:rPr>
              <a:t>августа</a:t>
            </a:r>
            <a:r>
              <a:rPr lang="ru-RU" sz="1600" b="1" dirty="0" smtClean="0">
                <a:latin typeface="Times New Roman" panose="02020603050405020304" pitchFamily="18" charset="0"/>
                <a:cs typeface="Times New Roman" panose="02020603050405020304" pitchFamily="18" charset="0"/>
              </a:rPr>
              <a:t> 2022 год</a:t>
            </a:r>
          </a:p>
          <a:p>
            <a:pPr algn="ctr"/>
            <a:r>
              <a:rPr lang="ru-RU" sz="1600" b="1" dirty="0">
                <a:latin typeface="Times New Roman" panose="02020603050405020304" pitchFamily="18" charset="0"/>
                <a:cs typeface="Times New Roman" panose="02020603050405020304" pitchFamily="18" charset="0"/>
              </a:rPr>
              <a:t>г</a:t>
            </a:r>
            <a:r>
              <a:rPr lang="ru-RU" sz="1600" b="1" dirty="0" smtClean="0">
                <a:latin typeface="Times New Roman" panose="02020603050405020304" pitchFamily="18" charset="0"/>
                <a:cs typeface="Times New Roman" panose="02020603050405020304" pitchFamily="18" charset="0"/>
              </a:rPr>
              <a:t>. Кемерово</a:t>
            </a:r>
            <a:endParaRPr lang="ru-RU" sz="1600" b="1"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9CF3A0CE-FB47-4628-AF62-2D67A550A453}" type="slidenum">
              <a:rPr lang="ru-RU" smtClean="0"/>
              <a:pPr>
                <a:defRPr/>
              </a:pPr>
              <a:t>10</a:t>
            </a:fld>
            <a:endParaRPr lang="ru-RU" dirty="0"/>
          </a:p>
        </p:txBody>
      </p:sp>
      <p:grpSp>
        <p:nvGrpSpPr>
          <p:cNvPr id="4" name="Заголовок 3"/>
          <p:cNvGrpSpPr>
            <a:grpSpLocks noGrp="1"/>
          </p:cNvGrpSpPr>
          <p:nvPr/>
        </p:nvGrpSpPr>
        <p:grpSpPr>
          <a:xfrm>
            <a:off x="0" y="90214"/>
            <a:ext cx="8915400" cy="1143000"/>
            <a:chOff x="35496" y="44624"/>
            <a:chExt cx="9107488" cy="1189038"/>
          </a:xfrm>
        </p:grpSpPr>
        <p:grpSp>
          <p:nvGrpSpPr>
            <p:cNvPr id="5" name="Группа 3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grpSp>
        <p:grpSp>
          <p:nvGrpSpPr>
            <p:cNvPr id="6" name="Группа 35"/>
            <p:cNvGrpSpPr/>
            <p:nvPr/>
          </p:nvGrpSpPr>
          <p:grpSpPr>
            <a:xfrm>
              <a:off x="251520" y="44624"/>
              <a:ext cx="4315393" cy="1189038"/>
              <a:chOff x="251520" y="44624"/>
              <a:chExt cx="4315393" cy="1189038"/>
            </a:xfrm>
          </p:grpSpPr>
          <p:sp>
            <p:nvSpPr>
              <p:cNvPr id="7" name="Text Box 18"/>
              <p:cNvSpPr txBox="1">
                <a:spLocks noChangeArrowheads="1"/>
              </p:cNvSpPr>
              <p:nvPr/>
            </p:nvSpPr>
            <p:spPr bwMode="auto">
              <a:xfrm>
                <a:off x="251520" y="66526"/>
                <a:ext cx="4315393" cy="352190"/>
              </a:xfrm>
              <a:prstGeom prst="rect">
                <a:avLst/>
              </a:prstGeom>
              <a:noFill/>
              <a:ln w="9525">
                <a:noFill/>
                <a:miter lim="800000"/>
                <a:headEnd/>
                <a:tailEn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600" b="1" i="0" u="none" strike="noStrike" kern="0" cap="none" spc="0" normalizeH="0" baseline="0" noProof="0" dirty="0" smtClean="0">
                    <a:ln>
                      <a:noFill/>
                    </a:ln>
                    <a:solidFill>
                      <a:sysClr val="windowText" lastClr="000000"/>
                    </a:solidFill>
                    <a:effectLst>
                      <a:outerShdw blurRad="38100" dist="38100" dir="2700000" algn="tl">
                        <a:srgbClr val="C0C0C0"/>
                      </a:outerShdw>
                    </a:effectLst>
                    <a:uLnTx/>
                    <a:uFillTx/>
                    <a:latin typeface="Arial" charset="0"/>
                    <a:cs typeface="Arial" charset="0"/>
                  </a:rPr>
                  <a:t>РОСТЕХНАДЗОР</a:t>
                </a:r>
                <a:endParaRPr kumimoji="0" lang="ru-RU" sz="1800" b="0" i="0" u="none" strike="noStrike" kern="0" cap="none" spc="0" normalizeH="0" baseline="0" noProof="0" dirty="0">
                  <a:ln>
                    <a:noFill/>
                  </a:ln>
                  <a:solidFill>
                    <a:sysClr val="windowText" lastClr="000000"/>
                  </a:solidFill>
                  <a:effectLst/>
                  <a:uLnTx/>
                  <a:uFillTx/>
                  <a:latin typeface="Arial" charset="0"/>
                  <a:cs typeface="Arial" charset="0"/>
                </a:endParaRPr>
              </a:p>
            </p:txBody>
          </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aphicFrame>
        <p:nvGraphicFramePr>
          <p:cNvPr id="15" name="Таблица 14"/>
          <p:cNvGraphicFramePr>
            <a:graphicFrameLocks noGrp="1"/>
          </p:cNvGraphicFramePr>
          <p:nvPr>
            <p:extLst>
              <p:ext uri="{D42A27DB-BD31-4B8C-83A1-F6EECF244321}">
                <p14:modId xmlns:p14="http://schemas.microsoft.com/office/powerpoint/2010/main" val="3706659367"/>
              </p:ext>
            </p:extLst>
          </p:nvPr>
        </p:nvGraphicFramePr>
        <p:xfrm>
          <a:off x="202094" y="1256577"/>
          <a:ext cx="8845988" cy="5445224"/>
        </p:xfrm>
        <a:graphic>
          <a:graphicData uri="http://schemas.openxmlformats.org/drawingml/2006/table">
            <a:tbl>
              <a:tblPr/>
              <a:tblGrid>
                <a:gridCol w="8845988"/>
              </a:tblGrid>
              <a:tr h="5445224">
                <a:tc>
                  <a:txBody>
                    <a:bodyPr/>
                    <a:lstStyle/>
                    <a:p>
                      <a:pPr marL="0" indent="534988"/>
                      <a:r>
                        <a:rPr lang="ru-RU" sz="1600" kern="1200" dirty="0" smtClean="0">
                          <a:solidFill>
                            <a:schemeClr val="tx1"/>
                          </a:solidFill>
                          <a:effectLst/>
                          <a:latin typeface="Times New Roman" pitchFamily="18" charset="0"/>
                          <a:ea typeface="+mn-ea"/>
                          <a:cs typeface="Times New Roman" pitchFamily="18" charset="0"/>
                        </a:rPr>
                        <a:t>В соответствии частью 3_8 статьи 49 Градостроительного кодекса РФ экспертиза проектной документации по решению застройщика может не проводиться в отношении изменений, внесенных в проектную документацию, получившую положительное заключение экспертизы проектной документации, если такие изменения одновременно:</a:t>
                      </a:r>
                    </a:p>
                    <a:p>
                      <a:pPr marL="0" indent="534988"/>
                      <a:r>
                        <a:rPr lang="ru-RU" sz="1600" kern="1200" dirty="0" smtClean="0">
                          <a:solidFill>
                            <a:schemeClr val="tx1"/>
                          </a:solidFill>
                          <a:effectLst/>
                          <a:latin typeface="Times New Roman" pitchFamily="18" charset="0"/>
                          <a:ea typeface="+mn-ea"/>
                          <a:cs typeface="Times New Roman" pitchFamily="18" charset="0"/>
                        </a:rPr>
                        <a:t>1) не затрагивают несущие строительные конструкции объекта капитального строительства, за исключением замены отдельных элементов таких конструкций на аналогичные или иные улучшающие показатели таких конструкций элементы;</a:t>
                      </a:r>
                    </a:p>
                    <a:p>
                      <a:pPr marL="0" indent="534988"/>
                      <a:r>
                        <a:rPr lang="ru-RU" sz="1600" kern="1200" dirty="0" smtClean="0">
                          <a:solidFill>
                            <a:schemeClr val="tx1"/>
                          </a:solidFill>
                          <a:effectLst/>
                          <a:latin typeface="Times New Roman" pitchFamily="18" charset="0"/>
                          <a:ea typeface="+mn-ea"/>
                          <a:cs typeface="Times New Roman" pitchFamily="18" charset="0"/>
                        </a:rPr>
                        <a:t>2) не влекут за собой изменение класса, категории и (или) первоначально установленных показателей функционирования линейных объектов;</a:t>
                      </a:r>
                    </a:p>
                    <a:p>
                      <a:pPr marL="0" indent="534988"/>
                      <a:r>
                        <a:rPr lang="ru-RU" sz="1600" kern="1200" dirty="0" smtClean="0">
                          <a:solidFill>
                            <a:schemeClr val="tx1"/>
                          </a:solidFill>
                          <a:effectLst/>
                          <a:latin typeface="Times New Roman" pitchFamily="18" charset="0"/>
                          <a:ea typeface="+mn-ea"/>
                          <a:cs typeface="Times New Roman" pitchFamily="18" charset="0"/>
                        </a:rPr>
                        <a:t>3) не приводят к нарушениям требований технических регламентов, санитарно-эпидемиологических требований, требований в области охраны окружающей среды, требований государственной охраны объектов культурного наследия, требований к безопасному использованию атомной энергии, требований промышленной безопасности, требований к обеспечению надежности и безопасности электроэнергетических систем и объектов электроэнергетики, требований антитеррористической защищенности объекта;</a:t>
                      </a:r>
                    </a:p>
                    <a:p>
                      <a:pPr marL="0" indent="534988"/>
                      <a:r>
                        <a:rPr lang="ru-RU" sz="1600" kern="1200" dirty="0" smtClean="0">
                          <a:solidFill>
                            <a:schemeClr val="tx1"/>
                          </a:solidFill>
                          <a:effectLst/>
                          <a:latin typeface="Times New Roman" pitchFamily="18" charset="0"/>
                          <a:ea typeface="+mn-ea"/>
                          <a:cs typeface="Times New Roman" pitchFamily="18" charset="0"/>
                        </a:rPr>
                        <a:t>4) соответствуют заданию застройщика или технического заказчика на проектирование, а также результатам инженерных изысканий;</a:t>
                      </a:r>
                    </a:p>
                    <a:p>
                      <a:pPr marL="0" indent="534988"/>
                      <a:r>
                        <a:rPr lang="ru-RU" sz="1600" kern="1200" dirty="0" smtClean="0">
                          <a:solidFill>
                            <a:schemeClr val="tx1"/>
                          </a:solidFill>
                          <a:effectLst/>
                          <a:latin typeface="Times New Roman" pitchFamily="18" charset="0"/>
                          <a:ea typeface="+mn-ea"/>
                          <a:cs typeface="Times New Roman" pitchFamily="18" charset="0"/>
                        </a:rPr>
                        <a:t>5) соответствуют установленной в решении о предоставлении бюджетных ассигнований на осуществление капитальных вложений, принятом в отношении объекта капитального строительства государственной (муниципальной) собственности в установленном порядке, стоимости строительства (реконструкции) объекта капитального строительства, осуществляемого за счет средств бюджетов бюджетной системы Российской Федерации.</a:t>
                      </a:r>
                      <a:endParaRPr lang="ru-RU" sz="2400" b="1" kern="1200" dirty="0">
                        <a:solidFill>
                          <a:schemeClr val="tx1"/>
                        </a:solidFill>
                        <a:effectLst/>
                        <a:latin typeface="Times New Roman" pitchFamily="18" charset="0"/>
                        <a:ea typeface="+mn-ea"/>
                        <a:cs typeface="Times New Roman" pitchFamily="18" charset="0"/>
                      </a:endParaRPr>
                    </a:p>
                  </a:txBody>
                  <a:tcPr marL="9391" marR="9391" marT="8669" marB="0" anchor="ctr">
                    <a:lnL>
                      <a:noFill/>
                    </a:lnL>
                    <a:lnR>
                      <a:noFill/>
                    </a:lnR>
                    <a:lnT>
                      <a:noFill/>
                    </a:lnT>
                    <a:lnB>
                      <a:noFill/>
                    </a:lnB>
                  </a:tcPr>
                </a:tc>
              </a:tr>
            </a:tbl>
          </a:graphicData>
        </a:graphic>
      </p:graphicFrame>
    </p:spTree>
    <p:extLst>
      <p:ext uri="{BB962C8B-B14F-4D97-AF65-F5344CB8AC3E}">
        <p14:creationId xmlns:p14="http://schemas.microsoft.com/office/powerpoint/2010/main" val="600225189"/>
      </p:ext>
    </p:extLst>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9CF3A0CE-FB47-4628-AF62-2D67A550A453}" type="slidenum">
              <a:rPr lang="ru-RU" smtClean="0"/>
              <a:pPr>
                <a:defRPr/>
              </a:pPr>
              <a:t>11</a:t>
            </a:fld>
            <a:endParaRPr lang="ru-RU" dirty="0"/>
          </a:p>
        </p:txBody>
      </p:sp>
      <p:grpSp>
        <p:nvGrpSpPr>
          <p:cNvPr id="4" name="Заголовок 3"/>
          <p:cNvGrpSpPr>
            <a:grpSpLocks noGrp="1"/>
          </p:cNvGrpSpPr>
          <p:nvPr/>
        </p:nvGrpSpPr>
        <p:grpSpPr>
          <a:xfrm>
            <a:off x="0" y="90214"/>
            <a:ext cx="8915400" cy="1143000"/>
            <a:chOff x="35496" y="44624"/>
            <a:chExt cx="9107488" cy="1189038"/>
          </a:xfrm>
        </p:grpSpPr>
        <p:grpSp>
          <p:nvGrpSpPr>
            <p:cNvPr id="5" name="Группа 3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grpSp>
        <p:grpSp>
          <p:nvGrpSpPr>
            <p:cNvPr id="6" name="Группа 35"/>
            <p:cNvGrpSpPr/>
            <p:nvPr/>
          </p:nvGrpSpPr>
          <p:grpSpPr>
            <a:xfrm>
              <a:off x="251520" y="44624"/>
              <a:ext cx="4315393" cy="1189038"/>
              <a:chOff x="251520" y="44624"/>
              <a:chExt cx="4315393" cy="1189038"/>
            </a:xfrm>
          </p:grpSpPr>
          <p:sp>
            <p:nvSpPr>
              <p:cNvPr id="7" name="Text Box 18"/>
              <p:cNvSpPr txBox="1">
                <a:spLocks noChangeArrowheads="1"/>
              </p:cNvSpPr>
              <p:nvPr/>
            </p:nvSpPr>
            <p:spPr bwMode="auto">
              <a:xfrm>
                <a:off x="251520" y="66526"/>
                <a:ext cx="4315393" cy="352190"/>
              </a:xfrm>
              <a:prstGeom prst="rect">
                <a:avLst/>
              </a:prstGeom>
              <a:noFill/>
              <a:ln w="9525">
                <a:noFill/>
                <a:miter lim="800000"/>
                <a:headEnd/>
                <a:tailEn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600" b="1" i="0" u="none" strike="noStrike" kern="0" cap="none" spc="0" normalizeH="0" baseline="0" noProof="0" dirty="0" smtClean="0">
                    <a:ln>
                      <a:noFill/>
                    </a:ln>
                    <a:solidFill>
                      <a:sysClr val="windowText" lastClr="000000"/>
                    </a:solidFill>
                    <a:effectLst>
                      <a:outerShdw blurRad="38100" dist="38100" dir="2700000" algn="tl">
                        <a:srgbClr val="C0C0C0"/>
                      </a:outerShdw>
                    </a:effectLst>
                    <a:uLnTx/>
                    <a:uFillTx/>
                    <a:latin typeface="Arial" charset="0"/>
                    <a:cs typeface="Arial" charset="0"/>
                  </a:rPr>
                  <a:t>РОСТЕХНАДЗОР</a:t>
                </a:r>
                <a:endParaRPr kumimoji="0" lang="ru-RU" sz="1800" b="0" i="0" u="none" strike="noStrike" kern="0" cap="none" spc="0" normalizeH="0" baseline="0" noProof="0" dirty="0">
                  <a:ln>
                    <a:noFill/>
                  </a:ln>
                  <a:solidFill>
                    <a:sysClr val="windowText" lastClr="000000"/>
                  </a:solidFill>
                  <a:effectLst/>
                  <a:uLnTx/>
                  <a:uFillTx/>
                  <a:latin typeface="Arial" charset="0"/>
                  <a:cs typeface="Arial" charset="0"/>
                </a:endParaRPr>
              </a:p>
            </p:txBody>
          </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aphicFrame>
        <p:nvGraphicFramePr>
          <p:cNvPr id="15" name="Таблица 14"/>
          <p:cNvGraphicFramePr>
            <a:graphicFrameLocks noGrp="1"/>
          </p:cNvGraphicFramePr>
          <p:nvPr>
            <p:extLst>
              <p:ext uri="{D42A27DB-BD31-4B8C-83A1-F6EECF244321}">
                <p14:modId xmlns:p14="http://schemas.microsoft.com/office/powerpoint/2010/main" val="1530193111"/>
              </p:ext>
            </p:extLst>
          </p:nvPr>
        </p:nvGraphicFramePr>
        <p:xfrm>
          <a:off x="268625" y="1233214"/>
          <a:ext cx="8646775" cy="5369831"/>
        </p:xfrm>
        <a:graphic>
          <a:graphicData uri="http://schemas.openxmlformats.org/drawingml/2006/table">
            <a:tbl>
              <a:tblPr/>
              <a:tblGrid>
                <a:gridCol w="8646775"/>
              </a:tblGrid>
              <a:tr h="5369831">
                <a:tc>
                  <a:txBody>
                    <a:bodyPr/>
                    <a:lstStyle/>
                    <a:p>
                      <a:pPr marL="0" indent="534988"/>
                      <a:r>
                        <a:rPr lang="ru-RU" sz="2000" kern="1200" dirty="0" smtClean="0">
                          <a:solidFill>
                            <a:schemeClr val="tx1"/>
                          </a:solidFill>
                          <a:effectLst/>
                          <a:latin typeface="Times New Roman" pitchFamily="18" charset="0"/>
                          <a:ea typeface="+mn-ea"/>
                          <a:cs typeface="Times New Roman" pitchFamily="18" charset="0"/>
                        </a:rPr>
                        <a:t>В соответствии частью 3_9 статьи 49 Градостроительного кодекса РФ оценка соответствия изменений, внесенных в проектную документацию, получившую положительное заключение экспертизы проектной документации (в том числе изменений, не предусмотренных частью 3_8 настоящей статьи), требованиям технических регламентов, санитарно-эпидемиологическим требованиям, требованиям в области охраны окружающей среды, результатам инженерных изысканий по решению застройщика или технического заказчика может осуществляться в форме экспертного сопровождения органом исполнительной власти или организацией, проводившими экспертизу проектной документации, которые подтверждают соответствие внесенных в проектную документацию изменений указанным в настоящей части требованиям.</a:t>
                      </a:r>
                    </a:p>
                    <a:p>
                      <a:pPr marL="0" indent="534988"/>
                      <a:r>
                        <a:rPr lang="ru-RU" sz="2000" kern="1200" dirty="0" smtClean="0">
                          <a:solidFill>
                            <a:schemeClr val="tx1"/>
                          </a:solidFill>
                          <a:effectLst/>
                          <a:latin typeface="Times New Roman" pitchFamily="18" charset="0"/>
                          <a:ea typeface="+mn-ea"/>
                          <a:cs typeface="Times New Roman" pitchFamily="18" charset="0"/>
                        </a:rPr>
                        <a:t>Сведения об экспертном сопровождения подлежат включению в единый государственный реестр заключений экспертизы проектной документации объектов капитального строительства. При этом дополнительное направление всей проектной документации на проведение экспертизы проектной документации не требуется.</a:t>
                      </a:r>
                      <a:endParaRPr lang="ru-RU" sz="2400" b="1" kern="1200" dirty="0">
                        <a:solidFill>
                          <a:schemeClr val="tx1"/>
                        </a:solidFill>
                        <a:effectLst/>
                        <a:latin typeface="+mn-lt"/>
                        <a:ea typeface="+mn-ea"/>
                        <a:cs typeface="+mn-cs"/>
                      </a:endParaRPr>
                    </a:p>
                  </a:txBody>
                  <a:tcPr marL="9391" marR="9391" marT="8669" marB="0" anchor="ctr">
                    <a:lnL>
                      <a:noFill/>
                    </a:lnL>
                    <a:lnR>
                      <a:noFill/>
                    </a:lnR>
                    <a:lnT>
                      <a:noFill/>
                    </a:lnT>
                    <a:lnB>
                      <a:noFill/>
                    </a:lnB>
                  </a:tcPr>
                </a:tc>
              </a:tr>
            </a:tbl>
          </a:graphicData>
        </a:graphic>
      </p:graphicFrame>
    </p:spTree>
    <p:extLst>
      <p:ext uri="{BB962C8B-B14F-4D97-AF65-F5344CB8AC3E}">
        <p14:creationId xmlns:p14="http://schemas.microsoft.com/office/powerpoint/2010/main" val="554173461"/>
      </p:ext>
    </p:extLst>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Объект 17" hidden="1">
            <a:extLst>
              <a:ext uri="{FF2B5EF4-FFF2-40B4-BE49-F238E27FC236}">
                <a16:creationId xmlns="" xmlns:a16="http://schemas.microsoft.com/office/drawing/2014/main" id="{3E034962-BA4C-41F2-8250-7BFD29424ADA}"/>
              </a:ext>
            </a:extLst>
          </p:cNvPr>
          <p:cNvGraphicFramePr>
            <a:graphicFrameLocks noChangeAspect="1"/>
          </p:cNvGraphicFramePr>
          <p:nvPr>
            <p:custDataLst>
              <p:tags r:id="rId2"/>
            </p:custDataLst>
            <p:extLst>
              <p:ext uri="{D42A27DB-BD31-4B8C-83A1-F6EECF244321}">
                <p14:modId xmlns:p14="http://schemas.microsoft.com/office/powerpoint/2010/main" val="29561980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8940" name="Слайд think-cell" r:id="rId6" imgW="443" imgH="443" progId="TCLayout.ActiveDocument.1">
                  <p:embed/>
                </p:oleObj>
              </mc:Choice>
              <mc:Fallback>
                <p:oleObj name="Слайд think-cell" r:id="rId6" imgW="443" imgH="443"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9" name="Прямоугольник 18" hidden="1">
            <a:extLst>
              <a:ext uri="{FF2B5EF4-FFF2-40B4-BE49-F238E27FC236}">
                <a16:creationId xmlns="" xmlns:a16="http://schemas.microsoft.com/office/drawing/2014/main" id="{F5DA54A2-4FA1-4531-8C32-97F3A8068118}"/>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ru-RU" sz="2800" dirty="0">
              <a:latin typeface="Arial" panose="020B0604020202020204" pitchFamily="34" charset="0"/>
              <a:ea typeface="+mj-ea"/>
              <a:cs typeface="Arial" panose="020B0604020202020204" pitchFamily="34" charset="0"/>
              <a:sym typeface="Arial" panose="020B0604020202020204" pitchFamily="34" charset="0"/>
            </a:endParaRPr>
          </a:p>
        </p:txBody>
      </p:sp>
      <p:grpSp>
        <p:nvGrpSpPr>
          <p:cNvPr id="7" name="Заголовок 3"/>
          <p:cNvGrpSpPr>
            <a:grpSpLocks noGrp="1"/>
          </p:cNvGrpSpPr>
          <p:nvPr/>
        </p:nvGrpSpPr>
        <p:grpSpPr>
          <a:xfrm>
            <a:off x="0" y="90214"/>
            <a:ext cx="8915400" cy="1143000"/>
            <a:chOff x="35496" y="44624"/>
            <a:chExt cx="9107488" cy="1189038"/>
          </a:xfrm>
        </p:grpSpPr>
        <p:grpSp>
          <p:nvGrpSpPr>
            <p:cNvPr id="8" name="Группа 34"/>
            <p:cNvGrpSpPr/>
            <p:nvPr/>
          </p:nvGrpSpPr>
          <p:grpSpPr>
            <a:xfrm>
              <a:off x="35496" y="332656"/>
              <a:ext cx="9107488" cy="419795"/>
              <a:chOff x="35496" y="332656"/>
              <a:chExt cx="9107488" cy="419795"/>
            </a:xfrm>
          </p:grpSpPr>
          <p:sp>
            <p:nvSpPr>
              <p:cNvPr id="12"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3"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4"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grpSp>
        <p:grpSp>
          <p:nvGrpSpPr>
            <p:cNvPr id="9" name="Группа 35"/>
            <p:cNvGrpSpPr/>
            <p:nvPr/>
          </p:nvGrpSpPr>
          <p:grpSpPr>
            <a:xfrm>
              <a:off x="251520" y="44624"/>
              <a:ext cx="4315393" cy="1189038"/>
              <a:chOff x="251520" y="44624"/>
              <a:chExt cx="4315393" cy="1189038"/>
            </a:xfrm>
          </p:grpSpPr>
          <p:sp>
            <p:nvSpPr>
              <p:cNvPr id="10" name="Text Box 18"/>
              <p:cNvSpPr txBox="1">
                <a:spLocks noChangeArrowheads="1"/>
              </p:cNvSpPr>
              <p:nvPr/>
            </p:nvSpPr>
            <p:spPr bwMode="auto">
              <a:xfrm>
                <a:off x="251520" y="66526"/>
                <a:ext cx="4315393" cy="352190"/>
              </a:xfrm>
              <a:prstGeom prst="rect">
                <a:avLst/>
              </a:prstGeom>
              <a:noFill/>
              <a:ln w="9525">
                <a:noFill/>
                <a:miter lim="800000"/>
                <a:headEnd/>
                <a:tailEn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600" b="1" i="0" u="none" strike="noStrike" kern="0" cap="none" spc="0" normalizeH="0" baseline="0" noProof="0" dirty="0">
                    <a:ln>
                      <a:noFill/>
                    </a:ln>
                    <a:solidFill>
                      <a:sysClr val="windowText" lastClr="000000"/>
                    </a:solidFill>
                    <a:effectLst>
                      <a:outerShdw blurRad="38100" dist="38100" dir="2700000" algn="tl">
                        <a:srgbClr val="C0C0C0"/>
                      </a:outerShdw>
                    </a:effectLst>
                    <a:uLnTx/>
                    <a:uFillTx/>
                    <a:latin typeface="Arial" charset="0"/>
                    <a:cs typeface="Arial" charset="0"/>
                  </a:rPr>
                  <a:t>РОСТЕХНАДЗОР</a:t>
                </a:r>
                <a:endParaRPr kumimoji="0" lang="ru-RU" sz="1800" b="0" i="0" u="none" strike="noStrike" kern="0" cap="none" spc="0" normalizeH="0" baseline="0" noProof="0" dirty="0">
                  <a:ln>
                    <a:noFill/>
                  </a:ln>
                  <a:solidFill>
                    <a:sysClr val="windowText" lastClr="000000"/>
                  </a:solidFill>
                  <a:effectLst/>
                  <a:uLnTx/>
                  <a:uFillTx/>
                  <a:latin typeface="Arial" charset="0"/>
                  <a:cs typeface="Arial" charset="0"/>
                </a:endParaRPr>
              </a:p>
            </p:txBody>
          </p:sp>
          <p:pic>
            <p:nvPicPr>
              <p:cNvPr id="11" name="Picture 19" descr="fsetan_emblema2007"/>
              <p:cNvPicPr>
                <a:picLocks noChangeAspect="1" noChangeArrowheads="1"/>
              </p:cNvPicPr>
              <p:nvPr/>
            </p:nvPicPr>
            <p:blipFill>
              <a:blip r:embed="rId8" cstate="print">
                <a:extLst>
                  <a:ext uri="{28A0092B-C50C-407E-A947-70E740481C1C}">
                    <a14:useLocalDpi xmlns:a14="http://schemas.microsoft.com/office/drawing/2010/main"/>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3" name="Номер слайда 2">
            <a:extLst>
              <a:ext uri="{FF2B5EF4-FFF2-40B4-BE49-F238E27FC236}">
                <a16:creationId xmlns="" xmlns:a16="http://schemas.microsoft.com/office/drawing/2014/main" id="{C98421D8-4A83-4A3A-811B-9E9262F8078D}"/>
              </a:ext>
            </a:extLst>
          </p:cNvPr>
          <p:cNvSpPr>
            <a:spLocks noGrp="1"/>
          </p:cNvSpPr>
          <p:nvPr>
            <p:ph type="sldNum" sz="quarter" idx="12"/>
          </p:nvPr>
        </p:nvSpPr>
        <p:spPr/>
        <p:txBody>
          <a:bodyPr/>
          <a:lstStyle/>
          <a:p>
            <a:pPr>
              <a:defRPr/>
            </a:pPr>
            <a:fld id="{4F814217-A692-4320-9F69-D25E0A5EB74C}" type="slidenum">
              <a:rPr lang="ru-RU" smtClean="0"/>
              <a:pPr>
                <a:defRPr/>
              </a:pPr>
              <a:t>12</a:t>
            </a:fld>
            <a:endParaRPr lang="ru-RU" dirty="0"/>
          </a:p>
        </p:txBody>
      </p:sp>
      <p:sp>
        <p:nvSpPr>
          <p:cNvPr id="22" name="Заголовок 1"/>
          <p:cNvSpPr txBox="1">
            <a:spLocks/>
          </p:cNvSpPr>
          <p:nvPr/>
        </p:nvSpPr>
        <p:spPr>
          <a:xfrm>
            <a:off x="1258345" y="1988840"/>
            <a:ext cx="6820501" cy="1971374"/>
          </a:xfrm>
          <a:prstGeom prst="rect">
            <a:avLst/>
          </a:prstGeom>
        </p:spPr>
        <p:txBody>
          <a:bodyPr vert="horz" lIns="91440" tIns="45720" rIns="91440" bIns="45720" rtlCol="0" anchor="b">
            <a:normAutofit/>
          </a:bodyPr>
          <a:lst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b="1" dirty="0" smtClean="0">
                <a:solidFill>
                  <a:srgbClr val="002060"/>
                </a:solidFill>
                <a:latin typeface="Times New Roman" panose="02020603050405020304" pitchFamily="18" charset="0"/>
                <a:cs typeface="Times New Roman" panose="02020603050405020304" pitchFamily="18" charset="0"/>
              </a:rPr>
              <a:t>Доклад окончен.</a:t>
            </a:r>
            <a:br>
              <a:rPr lang="ru-RU" b="1" dirty="0" smtClean="0">
                <a:solidFill>
                  <a:srgbClr val="002060"/>
                </a:solidFill>
                <a:latin typeface="Times New Roman" panose="02020603050405020304" pitchFamily="18" charset="0"/>
                <a:cs typeface="Times New Roman" panose="02020603050405020304" pitchFamily="18" charset="0"/>
              </a:rPr>
            </a:br>
            <a:r>
              <a:rPr lang="ru-RU" b="1" dirty="0" smtClean="0">
                <a:solidFill>
                  <a:srgbClr val="002060"/>
                </a:solidFill>
                <a:latin typeface="Times New Roman" panose="02020603050405020304" pitchFamily="18" charset="0"/>
                <a:cs typeface="Times New Roman" panose="02020603050405020304" pitchFamily="18" charset="0"/>
              </a:rPr>
              <a:t>Благодарю за внимание!</a:t>
            </a:r>
            <a:endParaRPr lang="ru-RU"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6566018"/>
      </p:ext>
    </p:extLst>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Объект 17" hidden="1">
            <a:extLst>
              <a:ext uri="{FF2B5EF4-FFF2-40B4-BE49-F238E27FC236}">
                <a16:creationId xmlns="" xmlns:a16="http://schemas.microsoft.com/office/drawing/2014/main" id="{3E034962-BA4C-41F2-8250-7BFD29424ADA}"/>
              </a:ext>
            </a:extLst>
          </p:cNvPr>
          <p:cNvGraphicFramePr>
            <a:graphicFrameLocks noChangeAspect="1"/>
          </p:cNvGraphicFramePr>
          <p:nvPr>
            <p:custDataLst>
              <p:tags r:id="rId2"/>
            </p:custDataLst>
            <p:extLst>
              <p:ext uri="{D42A27DB-BD31-4B8C-83A1-F6EECF244321}">
                <p14:modId xmlns:p14="http://schemas.microsoft.com/office/powerpoint/2010/main" val="41136862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5676" name="Слайд think-cell" r:id="rId6" imgW="443" imgH="443" progId="TCLayout.ActiveDocument.1">
                  <p:embed/>
                </p:oleObj>
              </mc:Choice>
              <mc:Fallback>
                <p:oleObj name="Слайд think-cell" r:id="rId6" imgW="443" imgH="443"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9" name="Прямоугольник 18" hidden="1">
            <a:extLst>
              <a:ext uri="{FF2B5EF4-FFF2-40B4-BE49-F238E27FC236}">
                <a16:creationId xmlns="" xmlns:a16="http://schemas.microsoft.com/office/drawing/2014/main" id="{F5DA54A2-4FA1-4531-8C32-97F3A8068118}"/>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ru-RU" sz="2800" dirty="0">
              <a:latin typeface="Arial" panose="020B0604020202020204" pitchFamily="34" charset="0"/>
              <a:ea typeface="+mj-ea"/>
              <a:cs typeface="Arial" panose="020B0604020202020204" pitchFamily="34" charset="0"/>
              <a:sym typeface="Arial" panose="020B0604020202020204" pitchFamily="34" charset="0"/>
            </a:endParaRPr>
          </a:p>
        </p:txBody>
      </p:sp>
      <p:grpSp>
        <p:nvGrpSpPr>
          <p:cNvPr id="7" name="Заголовок 3"/>
          <p:cNvGrpSpPr>
            <a:grpSpLocks noGrp="1"/>
          </p:cNvGrpSpPr>
          <p:nvPr/>
        </p:nvGrpSpPr>
        <p:grpSpPr>
          <a:xfrm>
            <a:off x="0" y="90214"/>
            <a:ext cx="8915400" cy="1143000"/>
            <a:chOff x="35496" y="44624"/>
            <a:chExt cx="9107488" cy="1189038"/>
          </a:xfrm>
        </p:grpSpPr>
        <p:grpSp>
          <p:nvGrpSpPr>
            <p:cNvPr id="8" name="Группа 34"/>
            <p:cNvGrpSpPr/>
            <p:nvPr/>
          </p:nvGrpSpPr>
          <p:grpSpPr>
            <a:xfrm>
              <a:off x="35496" y="332656"/>
              <a:ext cx="9107488" cy="419795"/>
              <a:chOff x="35496" y="332656"/>
              <a:chExt cx="9107488" cy="419795"/>
            </a:xfrm>
          </p:grpSpPr>
          <p:sp>
            <p:nvSpPr>
              <p:cNvPr id="12"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3"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4"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grpSp>
        <p:grpSp>
          <p:nvGrpSpPr>
            <p:cNvPr id="9" name="Группа 35"/>
            <p:cNvGrpSpPr/>
            <p:nvPr/>
          </p:nvGrpSpPr>
          <p:grpSpPr>
            <a:xfrm>
              <a:off x="251520" y="44624"/>
              <a:ext cx="4315393" cy="1189038"/>
              <a:chOff x="251520" y="44624"/>
              <a:chExt cx="4315393" cy="1189038"/>
            </a:xfrm>
          </p:grpSpPr>
          <p:sp>
            <p:nvSpPr>
              <p:cNvPr id="10" name="Text Box 18"/>
              <p:cNvSpPr txBox="1">
                <a:spLocks noChangeArrowheads="1"/>
              </p:cNvSpPr>
              <p:nvPr/>
            </p:nvSpPr>
            <p:spPr bwMode="auto">
              <a:xfrm>
                <a:off x="251520" y="66526"/>
                <a:ext cx="4315393" cy="352190"/>
              </a:xfrm>
              <a:prstGeom prst="rect">
                <a:avLst/>
              </a:prstGeom>
              <a:noFill/>
              <a:ln w="9525">
                <a:noFill/>
                <a:miter lim="800000"/>
                <a:headEnd/>
                <a:tailEn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600" b="1" i="0" u="none" strike="noStrike" kern="0" cap="none" spc="0" normalizeH="0" baseline="0" noProof="0" dirty="0">
                    <a:ln>
                      <a:noFill/>
                    </a:ln>
                    <a:solidFill>
                      <a:sysClr val="windowText" lastClr="000000"/>
                    </a:solidFill>
                    <a:effectLst>
                      <a:outerShdw blurRad="38100" dist="38100" dir="2700000" algn="tl">
                        <a:srgbClr val="C0C0C0"/>
                      </a:outerShdw>
                    </a:effectLst>
                    <a:uLnTx/>
                    <a:uFillTx/>
                    <a:latin typeface="Arial" charset="0"/>
                    <a:cs typeface="Arial" charset="0"/>
                  </a:rPr>
                  <a:t>РОСТЕХНАДЗОР</a:t>
                </a:r>
                <a:endParaRPr kumimoji="0" lang="ru-RU" sz="1800" b="0" i="0" u="none" strike="noStrike" kern="0" cap="none" spc="0" normalizeH="0" baseline="0" noProof="0" dirty="0">
                  <a:ln>
                    <a:noFill/>
                  </a:ln>
                  <a:solidFill>
                    <a:sysClr val="windowText" lastClr="000000"/>
                  </a:solidFill>
                  <a:effectLst/>
                  <a:uLnTx/>
                  <a:uFillTx/>
                  <a:latin typeface="Arial" charset="0"/>
                  <a:cs typeface="Arial" charset="0"/>
                </a:endParaRPr>
              </a:p>
            </p:txBody>
          </p:sp>
          <p:pic>
            <p:nvPicPr>
              <p:cNvPr id="11" name="Picture 19" descr="fsetan_emblema2007"/>
              <p:cNvPicPr>
                <a:picLocks noChangeAspect="1" noChangeArrowheads="1"/>
              </p:cNvPicPr>
              <p:nvPr/>
            </p:nvPicPr>
            <p:blipFill>
              <a:blip r:embed="rId8" cstate="print">
                <a:extLst>
                  <a:ext uri="{28A0092B-C50C-407E-A947-70E740481C1C}">
                    <a14:useLocalDpi xmlns:a14="http://schemas.microsoft.com/office/drawing/2010/main"/>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3" name="Номер слайда 2">
            <a:extLst>
              <a:ext uri="{FF2B5EF4-FFF2-40B4-BE49-F238E27FC236}">
                <a16:creationId xmlns="" xmlns:a16="http://schemas.microsoft.com/office/drawing/2014/main" id="{C98421D8-4A83-4A3A-811B-9E9262F8078D}"/>
              </a:ext>
            </a:extLst>
          </p:cNvPr>
          <p:cNvSpPr>
            <a:spLocks noGrp="1"/>
          </p:cNvSpPr>
          <p:nvPr>
            <p:ph type="sldNum" sz="quarter" idx="12"/>
          </p:nvPr>
        </p:nvSpPr>
        <p:spPr/>
        <p:txBody>
          <a:bodyPr/>
          <a:lstStyle/>
          <a:p>
            <a:pPr>
              <a:defRPr/>
            </a:pPr>
            <a:fld id="{4F814217-A692-4320-9F69-D25E0A5EB74C}" type="slidenum">
              <a:rPr lang="ru-RU" smtClean="0"/>
              <a:pPr>
                <a:defRPr/>
              </a:pPr>
              <a:t>2</a:t>
            </a:fld>
            <a:endParaRPr lang="ru-RU" dirty="0"/>
          </a:p>
        </p:txBody>
      </p:sp>
      <p:graphicFrame>
        <p:nvGraphicFramePr>
          <p:cNvPr id="16" name="Таблица 15"/>
          <p:cNvGraphicFramePr>
            <a:graphicFrameLocks noGrp="1"/>
          </p:cNvGraphicFramePr>
          <p:nvPr>
            <p:extLst>
              <p:ext uri="{D42A27DB-BD31-4B8C-83A1-F6EECF244321}">
                <p14:modId xmlns:p14="http://schemas.microsoft.com/office/powerpoint/2010/main" val="23681922"/>
              </p:ext>
            </p:extLst>
          </p:nvPr>
        </p:nvGraphicFramePr>
        <p:xfrm>
          <a:off x="416496" y="1340768"/>
          <a:ext cx="8284775" cy="5220749"/>
        </p:xfrm>
        <a:graphic>
          <a:graphicData uri="http://schemas.openxmlformats.org/drawingml/2006/table">
            <a:tbl>
              <a:tblPr/>
              <a:tblGrid>
                <a:gridCol w="8284775"/>
              </a:tblGrid>
              <a:tr h="4536504">
                <a:tc>
                  <a:txBody>
                    <a:bodyPr/>
                    <a:lstStyle/>
                    <a:p>
                      <a:pPr marL="0" indent="534988" algn="just"/>
                      <a:r>
                        <a:rPr lang="ru-RU" sz="1800" b="0" kern="1200" dirty="0" smtClean="0">
                          <a:solidFill>
                            <a:schemeClr val="tx1"/>
                          </a:solidFill>
                          <a:effectLst/>
                          <a:latin typeface="Times New Roman" pitchFamily="18" charset="0"/>
                          <a:ea typeface="Anonymous Pro" pitchFamily="49" charset="0"/>
                          <a:cs typeface="Times New Roman" pitchFamily="18" charset="0"/>
                        </a:rPr>
                        <a:t>Федеральный государственный строительный надзор Сибирским управлением </a:t>
                      </a:r>
                      <a:r>
                        <a:rPr lang="ru-RU" sz="1800" b="0" kern="1200" dirty="0" err="1" smtClean="0">
                          <a:solidFill>
                            <a:schemeClr val="tx1"/>
                          </a:solidFill>
                          <a:effectLst/>
                          <a:latin typeface="Times New Roman" pitchFamily="18" charset="0"/>
                          <a:ea typeface="Anonymous Pro" pitchFamily="49" charset="0"/>
                          <a:cs typeface="Times New Roman" pitchFamily="18" charset="0"/>
                        </a:rPr>
                        <a:t>Ростехнадзора</a:t>
                      </a:r>
                      <a:r>
                        <a:rPr lang="ru-RU" sz="1800" b="0" kern="1200" dirty="0" smtClean="0">
                          <a:solidFill>
                            <a:schemeClr val="tx1"/>
                          </a:solidFill>
                          <a:effectLst/>
                          <a:latin typeface="Times New Roman" pitchFamily="18" charset="0"/>
                          <a:ea typeface="Anonymous Pro" pitchFamily="49" charset="0"/>
                          <a:cs typeface="Times New Roman" pitchFamily="18" charset="0"/>
                        </a:rPr>
                        <a:t> осуществляется при строительстве, реконструкции объектов, указанных </a:t>
                      </a:r>
                      <a:r>
                        <a:rPr lang="ru-RU" sz="1800" b="1" kern="1200" dirty="0" smtClean="0">
                          <a:solidFill>
                            <a:schemeClr val="tx1"/>
                          </a:solidFill>
                          <a:effectLst/>
                          <a:latin typeface="Times New Roman" pitchFamily="18" charset="0"/>
                          <a:ea typeface="Anonymous Pro" pitchFamily="49" charset="0"/>
                          <a:cs typeface="Times New Roman" pitchFamily="18" charset="0"/>
                        </a:rPr>
                        <a:t>в</a:t>
                      </a:r>
                      <a:r>
                        <a:rPr lang="ru-RU" sz="1800" b="0" kern="1200" dirty="0" smtClean="0">
                          <a:solidFill>
                            <a:schemeClr val="tx1"/>
                          </a:solidFill>
                          <a:effectLst/>
                          <a:latin typeface="Times New Roman" pitchFamily="18" charset="0"/>
                          <a:ea typeface="Anonymous Pro" pitchFamily="49" charset="0"/>
                          <a:cs typeface="Times New Roman" pitchFamily="18" charset="0"/>
                        </a:rPr>
                        <a:t> </a:t>
                      </a:r>
                      <a:r>
                        <a:rPr lang="ru-RU" sz="1800" b="1" kern="1200" dirty="0" smtClean="0">
                          <a:solidFill>
                            <a:schemeClr val="tx1"/>
                          </a:solidFill>
                          <a:effectLst/>
                          <a:latin typeface="Times New Roman" pitchFamily="18" charset="0"/>
                          <a:ea typeface="Anonymous Pro" pitchFamily="49" charset="0"/>
                          <a:cs typeface="Times New Roman" pitchFamily="18" charset="0"/>
                        </a:rPr>
                        <a:t>пункте 5_1 части 1 статьи 6 Градостроительного кодекса РФ</a:t>
                      </a:r>
                      <a:r>
                        <a:rPr lang="ru-RU" sz="1800" b="0" kern="1200" dirty="0" smtClean="0">
                          <a:solidFill>
                            <a:schemeClr val="tx1"/>
                          </a:solidFill>
                          <a:effectLst/>
                          <a:latin typeface="Times New Roman" pitchFamily="18" charset="0"/>
                          <a:ea typeface="Anonymous Pro" pitchFamily="49" charset="0"/>
                          <a:cs typeface="Times New Roman" pitchFamily="18" charset="0"/>
                        </a:rPr>
                        <a:t>. Это объекты, строительство, реконструкцию которых предполагается осуществлять на территориях двух и более субъектов Российской Федерации, объекты обороны и безопасности, иные объекты, сведения о которых составляют государственную тайну, автомобильные дороги федерального значения, объекты капитального строительства инфраструктуры железнодорожного транспорта общего пользования и объекты капитального строительства инфраструктуры воздушного транспорта, объекты указанные </a:t>
                      </a:r>
                      <a:r>
                        <a:rPr lang="ru-RU" sz="1800" b="1" kern="1200" dirty="0" smtClean="0">
                          <a:solidFill>
                            <a:schemeClr val="tx1"/>
                          </a:solidFill>
                          <a:effectLst/>
                          <a:latin typeface="Times New Roman" pitchFamily="18" charset="0"/>
                          <a:ea typeface="Anonymous Pro" pitchFamily="49" charset="0"/>
                          <a:cs typeface="Times New Roman" pitchFamily="18" charset="0"/>
                        </a:rPr>
                        <a:t>в статье 48_1 Градостроительного Кодекса </a:t>
                      </a:r>
                      <a:r>
                        <a:rPr lang="ru-RU" sz="1800" b="0" kern="1200" dirty="0" smtClean="0">
                          <a:solidFill>
                            <a:schemeClr val="tx1"/>
                          </a:solidFill>
                          <a:effectLst/>
                          <a:latin typeface="Times New Roman" pitchFamily="18" charset="0"/>
                          <a:ea typeface="Anonymous Pro" pitchFamily="49" charset="0"/>
                          <a:cs typeface="Times New Roman" pitchFamily="18" charset="0"/>
                        </a:rPr>
                        <a:t>это особо опасные, технически сложные и уникальные объекты, так же объекты, используемые для обезвреживания и (или) захоронения отходов с I по V класс опасности, </a:t>
                      </a:r>
                    </a:p>
                    <a:p>
                      <a:pPr marL="0" indent="534988" algn="just"/>
                      <a:r>
                        <a:rPr lang="ru-RU" sz="1800" b="0" kern="1200" dirty="0" smtClean="0">
                          <a:solidFill>
                            <a:schemeClr val="tx1"/>
                          </a:solidFill>
                          <a:effectLst/>
                          <a:latin typeface="Times New Roman" pitchFamily="18" charset="0"/>
                          <a:ea typeface="Anonymous Pro" pitchFamily="49" charset="0"/>
                          <a:cs typeface="Times New Roman" pitchFamily="18" charset="0"/>
                        </a:rPr>
                        <a:t>Также к полномочиям Сибирского управления </a:t>
                      </a:r>
                      <a:r>
                        <a:rPr lang="ru-RU" sz="1800" b="0" kern="1200" dirty="0" err="1" smtClean="0">
                          <a:solidFill>
                            <a:schemeClr val="tx1"/>
                          </a:solidFill>
                          <a:effectLst/>
                          <a:latin typeface="Times New Roman" pitchFamily="18" charset="0"/>
                          <a:ea typeface="Anonymous Pro" pitchFamily="49" charset="0"/>
                          <a:cs typeface="Times New Roman" pitchFamily="18" charset="0"/>
                        </a:rPr>
                        <a:t>Ростехнадзора</a:t>
                      </a:r>
                      <a:r>
                        <a:rPr lang="ru-RU" sz="1800" b="0" kern="1200" dirty="0" smtClean="0">
                          <a:solidFill>
                            <a:schemeClr val="tx1"/>
                          </a:solidFill>
                          <a:effectLst/>
                          <a:latin typeface="Times New Roman" pitchFamily="18" charset="0"/>
                          <a:ea typeface="Anonymous Pro" pitchFamily="49" charset="0"/>
                          <a:cs typeface="Times New Roman" pitchFamily="18" charset="0"/>
                        </a:rPr>
                        <a:t>  относится осуществление федерального государственного строительного надзора в отношении тех объектов капитального строительства, строительство или реконструкция которых финансируется с привлечением средств федерального бюджета, государственная экспертиза проектной документации которых проведена ФАУ «ГЛАВГОСЭКСПЕРТИЗА </a:t>
                      </a:r>
                      <a:r>
                        <a:rPr lang="ru-RU" sz="1800" b="0" kern="1200" smtClean="0">
                          <a:solidFill>
                            <a:schemeClr val="tx1"/>
                          </a:solidFill>
                          <a:effectLst/>
                          <a:latin typeface="Times New Roman" pitchFamily="18" charset="0"/>
                          <a:ea typeface="Anonymous Pro" pitchFamily="49" charset="0"/>
                          <a:cs typeface="Times New Roman" pitchFamily="18" charset="0"/>
                        </a:rPr>
                        <a:t>РОССИИ</a:t>
                      </a:r>
                      <a:r>
                        <a:rPr lang="ru-RU" sz="1800" b="0" kern="1200" smtClean="0">
                          <a:solidFill>
                            <a:schemeClr val="tx1"/>
                          </a:solidFill>
                          <a:effectLst/>
                          <a:latin typeface="Times New Roman" pitchFamily="18" charset="0"/>
                          <a:ea typeface="Anonymous Pro" pitchFamily="49" charset="0"/>
                          <a:cs typeface="Times New Roman" pitchFamily="18" charset="0"/>
                        </a:rPr>
                        <a:t>».</a:t>
                      </a:r>
                      <a:endParaRPr lang="ru-RU" sz="2400" kern="1200" dirty="0">
                        <a:solidFill>
                          <a:schemeClr val="tx1"/>
                        </a:solidFill>
                        <a:effectLst/>
                        <a:latin typeface="+mn-lt"/>
                        <a:ea typeface="+mn-ea"/>
                        <a:cs typeface="+mn-cs"/>
                      </a:endParaRPr>
                    </a:p>
                  </a:txBody>
                  <a:tcPr marL="9391" marR="9391" marT="8669" marB="0" anchor="ctr">
                    <a:lnL>
                      <a:noFill/>
                    </a:lnL>
                    <a:lnR>
                      <a:noFill/>
                    </a:lnR>
                    <a:lnT>
                      <a:noFill/>
                    </a:lnT>
                    <a:lnB>
                      <a:noFill/>
                    </a:lnB>
                  </a:tcPr>
                </a:tc>
              </a:tr>
            </a:tbl>
          </a:graphicData>
        </a:graphic>
      </p:graphicFrame>
    </p:spTree>
    <p:extLst>
      <p:ext uri="{BB962C8B-B14F-4D97-AF65-F5344CB8AC3E}">
        <p14:creationId xmlns:p14="http://schemas.microsoft.com/office/powerpoint/2010/main" val="3400781319"/>
      </p:ext>
    </p:extLst>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Объект 17" hidden="1">
            <a:extLst>
              <a:ext uri="{FF2B5EF4-FFF2-40B4-BE49-F238E27FC236}">
                <a16:creationId xmlns="" xmlns:a16="http://schemas.microsoft.com/office/drawing/2014/main" id="{3E034962-BA4C-41F2-8250-7BFD29424ADA}"/>
              </a:ext>
            </a:extLst>
          </p:cNvPr>
          <p:cNvGraphicFramePr>
            <a:graphicFrameLocks noChangeAspect="1"/>
          </p:cNvGraphicFramePr>
          <p:nvPr>
            <p:custDataLst>
              <p:tags r:id="rId2"/>
            </p:custDataLst>
            <p:extLst>
              <p:ext uri="{D42A27DB-BD31-4B8C-83A1-F6EECF244321}">
                <p14:modId xmlns:p14="http://schemas.microsoft.com/office/powerpoint/2010/main" val="1296605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3022" name="Слайд think-cell" r:id="rId6" imgW="443" imgH="443" progId="TCLayout.ActiveDocument.1">
                  <p:embed/>
                </p:oleObj>
              </mc:Choice>
              <mc:Fallback>
                <p:oleObj name="Слайд think-cell" r:id="rId6" imgW="443" imgH="443"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9" name="Прямоугольник 18" hidden="1">
            <a:extLst>
              <a:ext uri="{FF2B5EF4-FFF2-40B4-BE49-F238E27FC236}">
                <a16:creationId xmlns="" xmlns:a16="http://schemas.microsoft.com/office/drawing/2014/main" id="{F5DA54A2-4FA1-4531-8C32-97F3A8068118}"/>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ru-RU" sz="2800" dirty="0">
              <a:latin typeface="Arial" panose="020B0604020202020204" pitchFamily="34" charset="0"/>
              <a:ea typeface="+mj-ea"/>
              <a:cs typeface="Arial" panose="020B0604020202020204" pitchFamily="34" charset="0"/>
              <a:sym typeface="Arial" panose="020B0604020202020204" pitchFamily="34" charset="0"/>
            </a:endParaRPr>
          </a:p>
        </p:txBody>
      </p:sp>
      <p:grpSp>
        <p:nvGrpSpPr>
          <p:cNvPr id="7" name="Заголовок 3"/>
          <p:cNvGrpSpPr>
            <a:grpSpLocks noGrp="1"/>
          </p:cNvGrpSpPr>
          <p:nvPr/>
        </p:nvGrpSpPr>
        <p:grpSpPr>
          <a:xfrm>
            <a:off x="0" y="90214"/>
            <a:ext cx="8915400" cy="1143000"/>
            <a:chOff x="35496" y="44624"/>
            <a:chExt cx="9107488" cy="1189038"/>
          </a:xfrm>
        </p:grpSpPr>
        <p:grpSp>
          <p:nvGrpSpPr>
            <p:cNvPr id="8" name="Группа 34"/>
            <p:cNvGrpSpPr/>
            <p:nvPr/>
          </p:nvGrpSpPr>
          <p:grpSpPr>
            <a:xfrm>
              <a:off x="35496" y="332656"/>
              <a:ext cx="9107488" cy="419795"/>
              <a:chOff x="35496" y="332656"/>
              <a:chExt cx="9107488" cy="419795"/>
            </a:xfrm>
          </p:grpSpPr>
          <p:sp>
            <p:nvSpPr>
              <p:cNvPr id="12"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3"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4"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grpSp>
        <p:grpSp>
          <p:nvGrpSpPr>
            <p:cNvPr id="9" name="Группа 35"/>
            <p:cNvGrpSpPr/>
            <p:nvPr/>
          </p:nvGrpSpPr>
          <p:grpSpPr>
            <a:xfrm>
              <a:off x="251520" y="44624"/>
              <a:ext cx="4315393" cy="1189038"/>
              <a:chOff x="251520" y="44624"/>
              <a:chExt cx="4315393" cy="1189038"/>
            </a:xfrm>
          </p:grpSpPr>
          <p:sp>
            <p:nvSpPr>
              <p:cNvPr id="10" name="Text Box 18"/>
              <p:cNvSpPr txBox="1">
                <a:spLocks noChangeArrowheads="1"/>
              </p:cNvSpPr>
              <p:nvPr/>
            </p:nvSpPr>
            <p:spPr bwMode="auto">
              <a:xfrm>
                <a:off x="251520" y="66526"/>
                <a:ext cx="4315393" cy="352190"/>
              </a:xfrm>
              <a:prstGeom prst="rect">
                <a:avLst/>
              </a:prstGeom>
              <a:noFill/>
              <a:ln w="9525">
                <a:noFill/>
                <a:miter lim="800000"/>
                <a:headEnd/>
                <a:tailEn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600" b="1" i="0" u="none" strike="noStrike" kern="0" cap="none" spc="0" normalizeH="0" baseline="0" noProof="0" dirty="0">
                    <a:ln>
                      <a:noFill/>
                    </a:ln>
                    <a:solidFill>
                      <a:sysClr val="windowText" lastClr="000000"/>
                    </a:solidFill>
                    <a:effectLst>
                      <a:outerShdw blurRad="38100" dist="38100" dir="2700000" algn="tl">
                        <a:srgbClr val="C0C0C0"/>
                      </a:outerShdw>
                    </a:effectLst>
                    <a:uLnTx/>
                    <a:uFillTx/>
                    <a:latin typeface="Arial" charset="0"/>
                    <a:cs typeface="Arial" charset="0"/>
                  </a:rPr>
                  <a:t>РОСТЕХНАДЗОР</a:t>
                </a:r>
                <a:endParaRPr kumimoji="0" lang="ru-RU" sz="1800" b="0" i="0" u="none" strike="noStrike" kern="0" cap="none" spc="0" normalizeH="0" baseline="0" noProof="0" dirty="0">
                  <a:ln>
                    <a:noFill/>
                  </a:ln>
                  <a:solidFill>
                    <a:sysClr val="windowText" lastClr="000000"/>
                  </a:solidFill>
                  <a:effectLst/>
                  <a:uLnTx/>
                  <a:uFillTx/>
                  <a:latin typeface="Arial" charset="0"/>
                  <a:cs typeface="Arial" charset="0"/>
                </a:endParaRPr>
              </a:p>
            </p:txBody>
          </p:sp>
          <p:pic>
            <p:nvPicPr>
              <p:cNvPr id="11" name="Picture 19" descr="fsetan_emblema2007"/>
              <p:cNvPicPr>
                <a:picLocks noChangeAspect="1" noChangeArrowheads="1"/>
              </p:cNvPicPr>
              <p:nvPr/>
            </p:nvPicPr>
            <p:blipFill>
              <a:blip r:embed="rId8" cstate="print">
                <a:extLst>
                  <a:ext uri="{28A0092B-C50C-407E-A947-70E740481C1C}">
                    <a14:useLocalDpi xmlns:a14="http://schemas.microsoft.com/office/drawing/2010/main"/>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3" name="Номер слайда 2">
            <a:extLst>
              <a:ext uri="{FF2B5EF4-FFF2-40B4-BE49-F238E27FC236}">
                <a16:creationId xmlns="" xmlns:a16="http://schemas.microsoft.com/office/drawing/2014/main" id="{C98421D8-4A83-4A3A-811B-9E9262F8078D}"/>
              </a:ext>
            </a:extLst>
          </p:cNvPr>
          <p:cNvSpPr>
            <a:spLocks noGrp="1"/>
          </p:cNvSpPr>
          <p:nvPr>
            <p:ph type="sldNum" sz="quarter" idx="12"/>
          </p:nvPr>
        </p:nvSpPr>
        <p:spPr/>
        <p:txBody>
          <a:bodyPr/>
          <a:lstStyle/>
          <a:p>
            <a:pPr>
              <a:defRPr/>
            </a:pPr>
            <a:fld id="{4F814217-A692-4320-9F69-D25E0A5EB74C}" type="slidenum">
              <a:rPr lang="ru-RU" smtClean="0"/>
              <a:pPr>
                <a:defRPr/>
              </a:pPr>
              <a:t>3</a:t>
            </a:fld>
            <a:endParaRPr lang="ru-RU" dirty="0"/>
          </a:p>
        </p:txBody>
      </p:sp>
      <p:graphicFrame>
        <p:nvGraphicFramePr>
          <p:cNvPr id="16" name="Таблица 15"/>
          <p:cNvGraphicFramePr>
            <a:graphicFrameLocks noGrp="1"/>
          </p:cNvGraphicFramePr>
          <p:nvPr>
            <p:extLst>
              <p:ext uri="{D42A27DB-BD31-4B8C-83A1-F6EECF244321}">
                <p14:modId xmlns:p14="http://schemas.microsoft.com/office/powerpoint/2010/main" val="2797018684"/>
              </p:ext>
            </p:extLst>
          </p:nvPr>
        </p:nvGraphicFramePr>
        <p:xfrm>
          <a:off x="416496" y="1484784"/>
          <a:ext cx="8284775" cy="4536504"/>
        </p:xfrm>
        <a:graphic>
          <a:graphicData uri="http://schemas.openxmlformats.org/drawingml/2006/table">
            <a:tbl>
              <a:tblPr/>
              <a:tblGrid>
                <a:gridCol w="8284775"/>
              </a:tblGrid>
              <a:tr h="4536504">
                <a:tc>
                  <a:txBody>
                    <a:bodyPr/>
                    <a:lstStyle/>
                    <a:p>
                      <a:pPr marL="0" marR="0" indent="534988" algn="just" defTabSz="914400" rtl="0" eaLnBrk="1" fontAlgn="ctr" latinLnBrk="0" hangingPunct="1">
                        <a:lnSpc>
                          <a:spcPct val="100000"/>
                        </a:lnSpc>
                        <a:spcBef>
                          <a:spcPts val="0"/>
                        </a:spcBef>
                        <a:spcAft>
                          <a:spcPts val="0"/>
                        </a:spcAft>
                        <a:buClrTx/>
                        <a:buSzTx/>
                        <a:buFontTx/>
                        <a:buNone/>
                        <a:tabLst/>
                        <a:defRPr/>
                      </a:pPr>
                      <a:r>
                        <a:rPr lang="ru-RU" sz="2400" kern="1200" dirty="0" err="1" smtClean="0">
                          <a:solidFill>
                            <a:schemeClr val="tx1"/>
                          </a:solidFill>
                          <a:effectLst/>
                          <a:latin typeface="Times New Roman" pitchFamily="18" charset="0"/>
                          <a:ea typeface="+mn-ea"/>
                          <a:cs typeface="Times New Roman" pitchFamily="18" charset="0"/>
                        </a:rPr>
                        <a:t>Ростехнадзором</a:t>
                      </a:r>
                      <a:r>
                        <a:rPr lang="ru-RU" sz="2400" kern="1200" dirty="0" smtClean="0">
                          <a:solidFill>
                            <a:schemeClr val="tx1"/>
                          </a:solidFill>
                          <a:effectLst/>
                          <a:latin typeface="Times New Roman" pitchFamily="18" charset="0"/>
                          <a:ea typeface="+mn-ea"/>
                          <a:cs typeface="Times New Roman" pitchFamily="18" charset="0"/>
                        </a:rPr>
                        <a:t> в рамках федерального государственного строительного надзора осуществляется федеральный государственный пожарный надзор, федеральный государственный санитарно-эпидемиологический надзор, государственный контроль (надзор) за соответствием объекта капитального строительства требованиям в отношении его энергетической эффективности и требованиям в отношении его оснащенности приборами учета используемых энергетических ресурсов, а также, за исключением случаев, предусмотренных Градостроительным кодексом Российской Федерации, государственный экологический надзор.</a:t>
                      </a:r>
                    </a:p>
                    <a:p>
                      <a:pPr algn="just" fontAlgn="ctr"/>
                      <a:endParaRPr lang="ru-RU" sz="2400" kern="1200" dirty="0">
                        <a:solidFill>
                          <a:schemeClr val="tx1"/>
                        </a:solidFill>
                        <a:effectLst/>
                        <a:latin typeface="+mn-lt"/>
                        <a:ea typeface="+mn-ea"/>
                        <a:cs typeface="+mn-cs"/>
                      </a:endParaRPr>
                    </a:p>
                  </a:txBody>
                  <a:tcPr marL="9391" marR="9391" marT="8669" marB="0" anchor="ctr">
                    <a:lnL>
                      <a:noFill/>
                    </a:lnL>
                    <a:lnR>
                      <a:noFill/>
                    </a:lnR>
                    <a:lnT>
                      <a:noFill/>
                    </a:lnT>
                    <a:lnB>
                      <a:noFill/>
                    </a:lnB>
                  </a:tcPr>
                </a:tc>
              </a:tr>
            </a:tbl>
          </a:graphicData>
        </a:graphic>
      </p:graphicFrame>
    </p:spTree>
    <p:extLst>
      <p:ext uri="{BB962C8B-B14F-4D97-AF65-F5344CB8AC3E}">
        <p14:creationId xmlns:p14="http://schemas.microsoft.com/office/powerpoint/2010/main" val="1584917587"/>
      </p:ext>
    </p:extLst>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Заголовок 3"/>
          <p:cNvGrpSpPr>
            <a:grpSpLocks noGrp="1"/>
          </p:cNvGrpSpPr>
          <p:nvPr/>
        </p:nvGrpSpPr>
        <p:grpSpPr>
          <a:xfrm>
            <a:off x="0" y="90214"/>
            <a:ext cx="8915400" cy="1143000"/>
            <a:chOff x="35496" y="44624"/>
            <a:chExt cx="9107488" cy="1189038"/>
          </a:xfrm>
        </p:grpSpPr>
        <p:grpSp>
          <p:nvGrpSpPr>
            <p:cNvPr id="19" name="Группа 34"/>
            <p:cNvGrpSpPr/>
            <p:nvPr/>
          </p:nvGrpSpPr>
          <p:grpSpPr>
            <a:xfrm>
              <a:off x="35496" y="332656"/>
              <a:ext cx="9107488" cy="419795"/>
              <a:chOff x="35496" y="332656"/>
              <a:chExt cx="9107488" cy="419795"/>
            </a:xfrm>
          </p:grpSpPr>
          <p:sp>
            <p:nvSpPr>
              <p:cNvPr id="23"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24"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25"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grpSp>
        <p:grpSp>
          <p:nvGrpSpPr>
            <p:cNvPr id="20" name="Группа 35"/>
            <p:cNvGrpSpPr/>
            <p:nvPr/>
          </p:nvGrpSpPr>
          <p:grpSpPr>
            <a:xfrm>
              <a:off x="251520" y="44624"/>
              <a:ext cx="4315393" cy="1189038"/>
              <a:chOff x="251520" y="44624"/>
              <a:chExt cx="4315393" cy="1189038"/>
            </a:xfrm>
          </p:grpSpPr>
          <p:sp>
            <p:nvSpPr>
              <p:cNvPr id="21" name="Text Box 18"/>
              <p:cNvSpPr txBox="1">
                <a:spLocks noChangeArrowheads="1"/>
              </p:cNvSpPr>
              <p:nvPr/>
            </p:nvSpPr>
            <p:spPr bwMode="auto">
              <a:xfrm>
                <a:off x="251520" y="66526"/>
                <a:ext cx="4315393" cy="352190"/>
              </a:xfrm>
              <a:prstGeom prst="rect">
                <a:avLst/>
              </a:prstGeom>
              <a:noFill/>
              <a:ln w="9525">
                <a:noFill/>
                <a:miter lim="800000"/>
                <a:headEnd/>
                <a:tailEn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600" b="1" i="0" u="none" strike="noStrike" kern="0" cap="none" spc="0" normalizeH="0" baseline="0" noProof="0" dirty="0" smtClean="0">
                    <a:ln>
                      <a:noFill/>
                    </a:ln>
                    <a:solidFill>
                      <a:sysClr val="windowText" lastClr="000000"/>
                    </a:solidFill>
                    <a:effectLst>
                      <a:outerShdw blurRad="38100" dist="38100" dir="2700000" algn="tl">
                        <a:srgbClr val="C0C0C0"/>
                      </a:outerShdw>
                    </a:effectLst>
                    <a:uLnTx/>
                    <a:uFillTx/>
                    <a:latin typeface="Arial" charset="0"/>
                    <a:cs typeface="Arial" charset="0"/>
                  </a:rPr>
                  <a:t>РОСТЕХНАДЗОР</a:t>
                </a:r>
                <a:endParaRPr kumimoji="0" lang="ru-RU" sz="1800" b="0" i="0" u="none" strike="noStrike" kern="0" cap="none" spc="0" normalizeH="0" baseline="0" noProof="0" dirty="0">
                  <a:ln>
                    <a:noFill/>
                  </a:ln>
                  <a:solidFill>
                    <a:sysClr val="windowText" lastClr="000000"/>
                  </a:solidFill>
                  <a:effectLst/>
                  <a:uLnTx/>
                  <a:uFillTx/>
                  <a:latin typeface="Arial" charset="0"/>
                  <a:cs typeface="Arial" charset="0"/>
                </a:endParaRPr>
              </a:p>
            </p:txBody>
          </p:sp>
          <p:pic>
            <p:nvPicPr>
              <p:cNvPr id="22" name="Picture 19" descr="fsetan_emblema2007"/>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2" name="Номер слайда 2">
            <a:extLst>
              <a:ext uri="{FF2B5EF4-FFF2-40B4-BE49-F238E27FC236}">
                <a16:creationId xmlns="" xmlns:a16="http://schemas.microsoft.com/office/drawing/2014/main" id="{C98421D8-4A83-4A3A-811B-9E9262F8078D}"/>
              </a:ext>
            </a:extLst>
          </p:cNvPr>
          <p:cNvSpPr>
            <a:spLocks noGrp="1"/>
          </p:cNvSpPr>
          <p:nvPr>
            <p:ph type="sldNum" sz="quarter" idx="12"/>
          </p:nvPr>
        </p:nvSpPr>
        <p:spPr>
          <a:xfrm>
            <a:off x="9242770" y="5648960"/>
            <a:ext cx="594360" cy="396240"/>
          </a:xfrm>
        </p:spPr>
        <p:txBody>
          <a:bodyPr/>
          <a:lstStyle/>
          <a:p>
            <a:pPr>
              <a:defRPr/>
            </a:pPr>
            <a:fld id="{4F814217-A692-4320-9F69-D25E0A5EB74C}" type="slidenum">
              <a:rPr lang="ru-RU" smtClean="0"/>
              <a:pPr>
                <a:defRPr/>
              </a:pPr>
              <a:t>4</a:t>
            </a:fld>
            <a:endParaRPr lang="ru-RU" dirty="0"/>
          </a:p>
        </p:txBody>
      </p:sp>
      <p:graphicFrame>
        <p:nvGraphicFramePr>
          <p:cNvPr id="13" name="Таблица 12"/>
          <p:cNvGraphicFramePr>
            <a:graphicFrameLocks noGrp="1"/>
          </p:cNvGraphicFramePr>
          <p:nvPr>
            <p:extLst>
              <p:ext uri="{D42A27DB-BD31-4B8C-83A1-F6EECF244321}">
                <p14:modId xmlns:p14="http://schemas.microsoft.com/office/powerpoint/2010/main" val="4112293913"/>
              </p:ext>
            </p:extLst>
          </p:nvPr>
        </p:nvGraphicFramePr>
        <p:xfrm>
          <a:off x="211468" y="1233214"/>
          <a:ext cx="8773980" cy="5495069"/>
        </p:xfrm>
        <a:graphic>
          <a:graphicData uri="http://schemas.openxmlformats.org/drawingml/2006/table">
            <a:tbl>
              <a:tblPr/>
              <a:tblGrid>
                <a:gridCol w="8773980"/>
              </a:tblGrid>
              <a:tr h="5472607">
                <a:tc>
                  <a:txBody>
                    <a:bodyPr/>
                    <a:lstStyle/>
                    <a:p>
                      <a:pPr algn="ctr"/>
                      <a:r>
                        <a:rPr lang="ru-RU" sz="2800" kern="1200" dirty="0" smtClean="0">
                          <a:solidFill>
                            <a:schemeClr val="tx1"/>
                          </a:solidFill>
                          <a:effectLst/>
                          <a:latin typeface="Times New Roman" pitchFamily="18" charset="0"/>
                          <a:ea typeface="+mn-ea"/>
                          <a:cs typeface="Times New Roman" pitchFamily="18" charset="0"/>
                        </a:rPr>
                        <a:t>Исполнение государственной функции осуществляется в соответствии с: </a:t>
                      </a:r>
                    </a:p>
                    <a:p>
                      <a:pPr marL="342900" indent="-342900" algn="l">
                        <a:buFont typeface="Arial" pitchFamily="34" charset="0"/>
                        <a:buChar char="•"/>
                      </a:pPr>
                      <a:r>
                        <a:rPr lang="ru-RU" sz="2800" kern="1200" dirty="0" smtClean="0">
                          <a:solidFill>
                            <a:schemeClr val="tx1"/>
                          </a:solidFill>
                          <a:effectLst/>
                          <a:latin typeface="Times New Roman" pitchFamily="18" charset="0"/>
                          <a:ea typeface="+mn-ea"/>
                          <a:cs typeface="Times New Roman" pitchFamily="18" charset="0"/>
                        </a:rPr>
                        <a:t>Градостроительным кодексом Российской Федерации; </a:t>
                      </a:r>
                    </a:p>
                    <a:p>
                      <a:pPr marL="342900" indent="-342900" algn="l">
                        <a:buFont typeface="Arial" pitchFamily="34" charset="0"/>
                        <a:buChar char="•"/>
                      </a:pPr>
                      <a:r>
                        <a:rPr lang="ru-RU" sz="2800" kern="1200" dirty="0" smtClean="0">
                          <a:solidFill>
                            <a:schemeClr val="tx1"/>
                          </a:solidFill>
                          <a:effectLst/>
                          <a:latin typeface="Times New Roman" pitchFamily="18" charset="0"/>
                          <a:ea typeface="+mn-ea"/>
                          <a:cs typeface="Times New Roman" pitchFamily="18" charset="0"/>
                        </a:rPr>
                        <a:t>Постановлением Правительства Российской Федерации от 30.06.2021 № 1087 «Об утверждении Положения о федеральном государственном строительном надзоре»; </a:t>
                      </a:r>
                    </a:p>
                    <a:p>
                      <a:pPr marL="342900" indent="-342900" algn="l">
                        <a:buFont typeface="Arial" pitchFamily="34" charset="0"/>
                        <a:buChar char="•"/>
                      </a:pPr>
                      <a:r>
                        <a:rPr lang="ru-RU" sz="2800" kern="1200" dirty="0" smtClean="0">
                          <a:solidFill>
                            <a:schemeClr val="tx1"/>
                          </a:solidFill>
                          <a:effectLst/>
                          <a:latin typeface="Times New Roman" pitchFamily="18" charset="0"/>
                          <a:ea typeface="+mn-ea"/>
                          <a:cs typeface="Times New Roman" pitchFamily="18" charset="0"/>
                        </a:rPr>
                        <a:t>Федеральным законом от 30.12.2009 г. № 384-ФЗ «Технический регламент о безопасности зданий и сооружений»;</a:t>
                      </a:r>
                    </a:p>
                    <a:p>
                      <a:pPr marL="342900" indent="-342900" algn="l">
                        <a:buFont typeface="Arial" pitchFamily="34" charset="0"/>
                        <a:buChar char="•"/>
                      </a:pPr>
                      <a:r>
                        <a:rPr lang="ru-RU" sz="2800" kern="1200" dirty="0" smtClean="0">
                          <a:solidFill>
                            <a:schemeClr val="tx1"/>
                          </a:solidFill>
                          <a:effectLst/>
                          <a:latin typeface="Times New Roman" pitchFamily="18" charset="0"/>
                          <a:ea typeface="+mn-ea"/>
                          <a:cs typeface="Times New Roman" pitchFamily="18" charset="0"/>
                        </a:rPr>
                        <a:t>Кодексом Российской Федерации об административных правонарушениях.</a:t>
                      </a:r>
                    </a:p>
                    <a:p>
                      <a:pPr algn="ctr" fontAlgn="ctr"/>
                      <a:endParaRPr lang="ru-RU" sz="2400" kern="1200" dirty="0">
                        <a:solidFill>
                          <a:schemeClr val="tx1"/>
                        </a:solidFill>
                        <a:effectLst/>
                        <a:latin typeface="+mn-lt"/>
                        <a:ea typeface="+mn-ea"/>
                        <a:cs typeface="+mn-cs"/>
                      </a:endParaRPr>
                    </a:p>
                  </a:txBody>
                  <a:tcPr marL="9391" marR="9391" marT="8669" marB="0" anchor="ctr">
                    <a:lnL>
                      <a:noFill/>
                    </a:lnL>
                    <a:lnR>
                      <a:noFill/>
                    </a:lnR>
                    <a:lnT>
                      <a:noFill/>
                    </a:lnT>
                    <a:lnB>
                      <a:noFill/>
                    </a:lnB>
                  </a:tcPr>
                </a:tc>
              </a:tr>
            </a:tbl>
          </a:graphicData>
        </a:graphic>
      </p:graphicFrame>
    </p:spTree>
    <p:extLst>
      <p:ext uri="{BB962C8B-B14F-4D97-AF65-F5344CB8AC3E}">
        <p14:creationId xmlns:p14="http://schemas.microsoft.com/office/powerpoint/2010/main" val="2003318686"/>
      </p:ext>
    </p:extLst>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Таблица 15"/>
          <p:cNvGraphicFramePr>
            <a:graphicFrameLocks noGrp="1"/>
          </p:cNvGraphicFramePr>
          <p:nvPr>
            <p:extLst>
              <p:ext uri="{D42A27DB-BD31-4B8C-83A1-F6EECF244321}">
                <p14:modId xmlns:p14="http://schemas.microsoft.com/office/powerpoint/2010/main" val="74018759"/>
              </p:ext>
            </p:extLst>
          </p:nvPr>
        </p:nvGraphicFramePr>
        <p:xfrm>
          <a:off x="246571" y="1252041"/>
          <a:ext cx="8668829" cy="5489327"/>
        </p:xfrm>
        <a:graphic>
          <a:graphicData uri="http://schemas.openxmlformats.org/drawingml/2006/table">
            <a:tbl>
              <a:tblPr/>
              <a:tblGrid>
                <a:gridCol w="8668829"/>
              </a:tblGrid>
              <a:tr h="5489327">
                <a:tc>
                  <a:txBody>
                    <a:bodyPr/>
                    <a:lstStyle/>
                    <a:p>
                      <a:pPr marL="0" indent="534988"/>
                      <a:r>
                        <a:rPr lang="ru-RU" sz="2000" b="1" kern="1200" dirty="0" smtClean="0">
                          <a:solidFill>
                            <a:schemeClr val="tx1"/>
                          </a:solidFill>
                          <a:effectLst/>
                          <a:latin typeface="Times New Roman" pitchFamily="18" charset="0"/>
                          <a:ea typeface="+mn-ea"/>
                          <a:cs typeface="Times New Roman" pitchFamily="18" charset="0"/>
                        </a:rPr>
                        <a:t>Предметом федерального государственного строительного надзора является соблюдение требований, установленных </a:t>
                      </a:r>
                      <a:r>
                        <a:rPr lang="ru-RU" sz="2000" b="1" u="none" strike="noStrike" kern="1200" dirty="0" smtClean="0">
                          <a:solidFill>
                            <a:schemeClr val="tx1"/>
                          </a:solidFill>
                          <a:effectLst/>
                          <a:latin typeface="Times New Roman" pitchFamily="18" charset="0"/>
                          <a:ea typeface="+mn-ea"/>
                          <a:cs typeface="Times New Roman" pitchFamily="18" charset="0"/>
                          <a:hlinkClick r:id="rId2" tooltip="’’Градостроительный кодекс Российской Федерации (с изменениями на 14 июля 2022 года)’’&#10;Кодекс РФ от 29.12.2004 N 190-ФЗ&#10;Статус: действующая редакция (действ. с 14.07.2022)"/>
                        </a:rPr>
                        <a:t>частью 3 статьи 54 Градостроительного кодекса Российской Федерации </a:t>
                      </a:r>
                      <a:r>
                        <a:rPr lang="ru-RU" sz="2000" b="1" kern="1200" dirty="0" smtClean="0">
                          <a:solidFill>
                            <a:schemeClr val="tx1"/>
                          </a:solidFill>
                          <a:effectLst/>
                          <a:latin typeface="Times New Roman" pitchFamily="18" charset="0"/>
                          <a:ea typeface="+mn-ea"/>
                          <a:cs typeface="Times New Roman" pitchFamily="18" charset="0"/>
                        </a:rPr>
                        <a:t>:</a:t>
                      </a:r>
                    </a:p>
                    <a:p>
                      <a:pPr marL="0" indent="534988"/>
                      <a:r>
                        <a:rPr lang="ru-RU" sz="2000" kern="1200" dirty="0" smtClean="0">
                          <a:solidFill>
                            <a:schemeClr val="tx1"/>
                          </a:solidFill>
                          <a:effectLst/>
                          <a:latin typeface="Times New Roman" pitchFamily="18" charset="0"/>
                          <a:ea typeface="+mn-ea"/>
                          <a:cs typeface="Times New Roman" pitchFamily="18" charset="0"/>
                        </a:rPr>
                        <a:t>1) проверка соблюдения требований соответствия выполняемых работ и применяемых строительных материалов и изделий в процессе строительства, реконструкции объекта капитального строительства, а также результатов таких работ требованиям утвержденной проектной документации; </a:t>
                      </a:r>
                    </a:p>
                    <a:p>
                      <a:pPr marL="0" indent="534988"/>
                      <a:r>
                        <a:rPr lang="ru-RU" sz="2000" kern="1200" dirty="0" smtClean="0">
                          <a:solidFill>
                            <a:schemeClr val="tx1"/>
                          </a:solidFill>
                          <a:effectLst/>
                          <a:latin typeface="Times New Roman" pitchFamily="18" charset="0"/>
                          <a:ea typeface="+mn-ea"/>
                          <a:cs typeface="Times New Roman" pitchFamily="18" charset="0"/>
                        </a:rPr>
                        <a:t>2) проверка наличия разрешения на строительство; </a:t>
                      </a:r>
                    </a:p>
                    <a:p>
                      <a:pPr marL="0" indent="534988"/>
                      <a:r>
                        <a:rPr lang="ru-RU" sz="2000" kern="1200" dirty="0" smtClean="0">
                          <a:solidFill>
                            <a:schemeClr val="tx1"/>
                          </a:solidFill>
                          <a:effectLst/>
                          <a:latin typeface="Times New Roman" pitchFamily="18" charset="0"/>
                          <a:ea typeface="+mn-ea"/>
                          <a:cs typeface="Times New Roman" pitchFamily="18" charset="0"/>
                        </a:rPr>
                        <a:t>3) проверка соблюдения требований, установленных частью 2 статьи 52 и частью </a:t>
                      </a:r>
                      <a:r>
                        <a:rPr lang="ru-RU" sz="2000" u="none" strike="noStrike" kern="1200" dirty="0" smtClean="0">
                          <a:solidFill>
                            <a:schemeClr val="tx1"/>
                          </a:solidFill>
                          <a:effectLst/>
                          <a:latin typeface="Times New Roman" pitchFamily="18" charset="0"/>
                          <a:ea typeface="+mn-ea"/>
                          <a:cs typeface="Times New Roman" pitchFamily="18" charset="0"/>
                          <a:hlinkClick r:id="rId3"/>
                        </a:rPr>
                        <a:t>3_1 статьи 52 Градостроительного кодекса РФ</a:t>
                      </a:r>
                      <a:r>
                        <a:rPr lang="ru-RU" sz="2000" kern="1200" dirty="0" smtClean="0">
                          <a:solidFill>
                            <a:schemeClr val="tx1"/>
                          </a:solidFill>
                          <a:effectLst/>
                          <a:latin typeface="Times New Roman" pitchFamily="18" charset="0"/>
                          <a:ea typeface="+mn-ea"/>
                          <a:cs typeface="Times New Roman" pitchFamily="18" charset="0"/>
                        </a:rPr>
                        <a:t>;</a:t>
                      </a:r>
                    </a:p>
                    <a:p>
                      <a:pPr marL="0" indent="534988"/>
                      <a:r>
                        <a:rPr lang="ru-RU" sz="2000" kern="1200" dirty="0" smtClean="0">
                          <a:solidFill>
                            <a:schemeClr val="tx1"/>
                          </a:solidFill>
                          <a:effectLst/>
                          <a:latin typeface="Times New Roman" pitchFamily="18" charset="0"/>
                          <a:ea typeface="+mn-ea"/>
                          <a:cs typeface="Times New Roman" pitchFamily="18" charset="0"/>
                        </a:rPr>
                        <a:t>4) проверка соблюдения требований, установленных </a:t>
                      </a:r>
                      <a:r>
                        <a:rPr lang="ru-RU" sz="2000" u="none" strike="noStrike" kern="1200" dirty="0" smtClean="0">
                          <a:solidFill>
                            <a:schemeClr val="tx1"/>
                          </a:solidFill>
                          <a:effectLst/>
                          <a:latin typeface="Times New Roman" pitchFamily="18" charset="0"/>
                          <a:ea typeface="+mn-ea"/>
                          <a:cs typeface="Times New Roman" pitchFamily="18" charset="0"/>
                          <a:hlinkClick r:id="rId4"/>
                        </a:rPr>
                        <a:t>частью 4 статьи 52 градостроительного кодекса РФ</a:t>
                      </a:r>
                      <a:r>
                        <a:rPr lang="ru-RU" sz="2000" kern="1200" dirty="0" smtClean="0">
                          <a:solidFill>
                            <a:schemeClr val="tx1"/>
                          </a:solidFill>
                          <a:effectLst/>
                          <a:latin typeface="Times New Roman" pitchFamily="18" charset="0"/>
                          <a:ea typeface="+mn-ea"/>
                          <a:cs typeface="Times New Roman" pitchFamily="18" charset="0"/>
                        </a:rPr>
                        <a:t>, к обеспечению консервации объекта капитального строительства;</a:t>
                      </a:r>
                    </a:p>
                    <a:p>
                      <a:pPr marL="0" indent="534988"/>
                      <a:r>
                        <a:rPr lang="ru-RU" sz="2000" kern="1200" dirty="0" smtClean="0">
                          <a:solidFill>
                            <a:schemeClr val="tx1"/>
                          </a:solidFill>
                          <a:effectLst/>
                          <a:latin typeface="Times New Roman" pitchFamily="18" charset="0"/>
                          <a:ea typeface="+mn-ea"/>
                          <a:cs typeface="Times New Roman" pitchFamily="18" charset="0"/>
                        </a:rPr>
                        <a:t>5) проверка соблюдения требований к порядку осуществления строительного контроля.</a:t>
                      </a:r>
                    </a:p>
                    <a:p>
                      <a:pPr algn="ctr" fontAlgn="ctr"/>
                      <a:endParaRPr lang="ru-RU" sz="2000" b="1" i="0" u="none" strike="noStrike" kern="1200" dirty="0">
                        <a:solidFill>
                          <a:schemeClr val="tx2">
                            <a:lumMod val="50000"/>
                          </a:schemeClr>
                        </a:solidFill>
                        <a:effectLst/>
                        <a:latin typeface="Times New Roman"/>
                        <a:ea typeface="+mn-ea"/>
                        <a:cs typeface="+mn-cs"/>
                      </a:endParaRPr>
                    </a:p>
                  </a:txBody>
                  <a:tcPr marL="9391" marR="9391" marT="8669" marB="0" anchor="ctr">
                    <a:lnL>
                      <a:noFill/>
                    </a:lnL>
                    <a:lnR>
                      <a:noFill/>
                    </a:lnR>
                    <a:lnT>
                      <a:noFill/>
                    </a:lnT>
                    <a:lnB>
                      <a:noFill/>
                    </a:lnB>
                  </a:tcPr>
                </a:tc>
              </a:tr>
            </a:tbl>
          </a:graphicData>
        </a:graphic>
      </p:graphicFrame>
      <p:grpSp>
        <p:nvGrpSpPr>
          <p:cNvPr id="18" name="Заголовок 3"/>
          <p:cNvGrpSpPr>
            <a:grpSpLocks noGrp="1"/>
          </p:cNvGrpSpPr>
          <p:nvPr/>
        </p:nvGrpSpPr>
        <p:grpSpPr>
          <a:xfrm>
            <a:off x="0" y="90214"/>
            <a:ext cx="8915400" cy="1143000"/>
            <a:chOff x="35496" y="44624"/>
            <a:chExt cx="9107488" cy="1189038"/>
          </a:xfrm>
        </p:grpSpPr>
        <p:grpSp>
          <p:nvGrpSpPr>
            <p:cNvPr id="19" name="Группа 34"/>
            <p:cNvGrpSpPr/>
            <p:nvPr/>
          </p:nvGrpSpPr>
          <p:grpSpPr>
            <a:xfrm>
              <a:off x="35496" y="332656"/>
              <a:ext cx="9107488" cy="419795"/>
              <a:chOff x="35496" y="332656"/>
              <a:chExt cx="9107488" cy="419795"/>
            </a:xfrm>
          </p:grpSpPr>
          <p:sp>
            <p:nvSpPr>
              <p:cNvPr id="23"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24"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25"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grpSp>
        <p:grpSp>
          <p:nvGrpSpPr>
            <p:cNvPr id="20" name="Группа 35"/>
            <p:cNvGrpSpPr/>
            <p:nvPr/>
          </p:nvGrpSpPr>
          <p:grpSpPr>
            <a:xfrm>
              <a:off x="251520" y="44624"/>
              <a:ext cx="4315393" cy="1189038"/>
              <a:chOff x="251520" y="44624"/>
              <a:chExt cx="4315393" cy="1189038"/>
            </a:xfrm>
          </p:grpSpPr>
          <p:sp>
            <p:nvSpPr>
              <p:cNvPr id="21" name="Text Box 18"/>
              <p:cNvSpPr txBox="1">
                <a:spLocks noChangeArrowheads="1"/>
              </p:cNvSpPr>
              <p:nvPr/>
            </p:nvSpPr>
            <p:spPr bwMode="auto">
              <a:xfrm>
                <a:off x="251520" y="66526"/>
                <a:ext cx="4315393" cy="352190"/>
              </a:xfrm>
              <a:prstGeom prst="rect">
                <a:avLst/>
              </a:prstGeom>
              <a:noFill/>
              <a:ln w="9525">
                <a:noFill/>
                <a:miter lim="800000"/>
                <a:headEnd/>
                <a:tailEn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600" b="1" i="0" u="none" strike="noStrike" kern="0" cap="none" spc="0" normalizeH="0" baseline="0" noProof="0" dirty="0" smtClean="0">
                    <a:ln>
                      <a:noFill/>
                    </a:ln>
                    <a:solidFill>
                      <a:sysClr val="windowText" lastClr="000000"/>
                    </a:solidFill>
                    <a:effectLst>
                      <a:outerShdw blurRad="38100" dist="38100" dir="2700000" algn="tl">
                        <a:srgbClr val="C0C0C0"/>
                      </a:outerShdw>
                    </a:effectLst>
                    <a:uLnTx/>
                    <a:uFillTx/>
                    <a:latin typeface="Arial" charset="0"/>
                    <a:cs typeface="Arial" charset="0"/>
                  </a:rPr>
                  <a:t>РОСТЕХНАДЗОР</a:t>
                </a:r>
                <a:endParaRPr kumimoji="0" lang="ru-RU" sz="1800" b="0" i="0" u="none" strike="noStrike" kern="0" cap="none" spc="0" normalizeH="0" baseline="0" noProof="0" dirty="0">
                  <a:ln>
                    <a:noFill/>
                  </a:ln>
                  <a:solidFill>
                    <a:sysClr val="windowText" lastClr="000000"/>
                  </a:solidFill>
                  <a:effectLst/>
                  <a:uLnTx/>
                  <a:uFillTx/>
                  <a:latin typeface="Arial" charset="0"/>
                  <a:cs typeface="Arial" charset="0"/>
                </a:endParaRPr>
              </a:p>
            </p:txBody>
          </p:sp>
          <p:pic>
            <p:nvPicPr>
              <p:cNvPr id="22" name="Picture 19" descr="fsetan_emblema2007"/>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2" name="Номер слайда 2">
            <a:extLst>
              <a:ext uri="{FF2B5EF4-FFF2-40B4-BE49-F238E27FC236}">
                <a16:creationId xmlns="" xmlns:a16="http://schemas.microsoft.com/office/drawing/2014/main" id="{C98421D8-4A83-4A3A-811B-9E9262F8078D}"/>
              </a:ext>
            </a:extLst>
          </p:cNvPr>
          <p:cNvSpPr>
            <a:spLocks noGrp="1"/>
          </p:cNvSpPr>
          <p:nvPr>
            <p:ph type="sldNum" sz="quarter" idx="12"/>
          </p:nvPr>
        </p:nvSpPr>
        <p:spPr>
          <a:xfrm>
            <a:off x="9242770" y="5648960"/>
            <a:ext cx="594360" cy="396240"/>
          </a:xfrm>
        </p:spPr>
        <p:txBody>
          <a:bodyPr/>
          <a:lstStyle/>
          <a:p>
            <a:pPr>
              <a:defRPr/>
            </a:pPr>
            <a:fld id="{4F814217-A692-4320-9F69-D25E0A5EB74C}" type="slidenum">
              <a:rPr lang="ru-RU" smtClean="0"/>
              <a:pPr>
                <a:defRPr/>
              </a:pPr>
              <a:t>5</a:t>
            </a:fld>
            <a:endParaRPr lang="ru-RU" dirty="0"/>
          </a:p>
        </p:txBody>
      </p:sp>
    </p:spTree>
    <p:extLst>
      <p:ext uri="{BB962C8B-B14F-4D97-AF65-F5344CB8AC3E}">
        <p14:creationId xmlns:p14="http://schemas.microsoft.com/office/powerpoint/2010/main" val="4198561426"/>
      </p:ext>
    </p:extLst>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Заголовок 3"/>
          <p:cNvGrpSpPr>
            <a:grpSpLocks noGrp="1"/>
          </p:cNvGrpSpPr>
          <p:nvPr/>
        </p:nvGrpSpPr>
        <p:grpSpPr>
          <a:xfrm>
            <a:off x="0" y="90214"/>
            <a:ext cx="8915400" cy="1143000"/>
            <a:chOff x="35496" y="44624"/>
            <a:chExt cx="9107488" cy="1189038"/>
          </a:xfrm>
        </p:grpSpPr>
        <p:grpSp>
          <p:nvGrpSpPr>
            <p:cNvPr id="11" name="Группа 34"/>
            <p:cNvGrpSpPr/>
            <p:nvPr/>
          </p:nvGrpSpPr>
          <p:grpSpPr>
            <a:xfrm>
              <a:off x="35496" y="332656"/>
              <a:ext cx="9107488" cy="419795"/>
              <a:chOff x="35496" y="332656"/>
              <a:chExt cx="9107488" cy="419795"/>
            </a:xfrm>
          </p:grpSpPr>
          <p:sp>
            <p:nvSpPr>
              <p:cNvPr id="16"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7"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8"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grpSp>
        <p:grpSp>
          <p:nvGrpSpPr>
            <p:cNvPr id="12" name="Группа 35"/>
            <p:cNvGrpSpPr/>
            <p:nvPr/>
          </p:nvGrpSpPr>
          <p:grpSpPr>
            <a:xfrm>
              <a:off x="251520" y="44624"/>
              <a:ext cx="4315393" cy="1189038"/>
              <a:chOff x="251520" y="44624"/>
              <a:chExt cx="4315393" cy="1189038"/>
            </a:xfrm>
          </p:grpSpPr>
          <p:sp>
            <p:nvSpPr>
              <p:cNvPr id="13" name="Text Box 18"/>
              <p:cNvSpPr txBox="1">
                <a:spLocks noChangeArrowheads="1"/>
              </p:cNvSpPr>
              <p:nvPr/>
            </p:nvSpPr>
            <p:spPr bwMode="auto">
              <a:xfrm>
                <a:off x="251520" y="66526"/>
                <a:ext cx="4315393" cy="352190"/>
              </a:xfrm>
              <a:prstGeom prst="rect">
                <a:avLst/>
              </a:prstGeom>
              <a:noFill/>
              <a:ln w="9525">
                <a:noFill/>
                <a:miter lim="800000"/>
                <a:headEnd/>
                <a:tailEn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600" b="1" i="0" u="none" strike="noStrike" kern="0" cap="none" spc="0" normalizeH="0" baseline="0" noProof="0" dirty="0" smtClean="0">
                    <a:ln>
                      <a:noFill/>
                    </a:ln>
                    <a:solidFill>
                      <a:sysClr val="windowText" lastClr="000000"/>
                    </a:solidFill>
                    <a:effectLst>
                      <a:outerShdw blurRad="38100" dist="38100" dir="2700000" algn="tl">
                        <a:srgbClr val="C0C0C0"/>
                      </a:outerShdw>
                    </a:effectLst>
                    <a:uLnTx/>
                    <a:uFillTx/>
                    <a:latin typeface="Arial" charset="0"/>
                    <a:cs typeface="Arial" charset="0"/>
                  </a:rPr>
                  <a:t>РОСТЕХНАДЗОР</a:t>
                </a:r>
                <a:endParaRPr kumimoji="0" lang="ru-RU" sz="1800" b="0" i="0" u="none" strike="noStrike" kern="0" cap="none" spc="0" normalizeH="0" baseline="0" noProof="0" dirty="0">
                  <a:ln>
                    <a:noFill/>
                  </a:ln>
                  <a:solidFill>
                    <a:sysClr val="windowText" lastClr="000000"/>
                  </a:solidFill>
                  <a:effectLst/>
                  <a:uLnTx/>
                  <a:uFillTx/>
                  <a:latin typeface="Arial" charset="0"/>
                  <a:cs typeface="Arial" charset="0"/>
                </a:endParaRPr>
              </a:p>
            </p:txBody>
          </p:sp>
          <p:pic>
            <p:nvPicPr>
              <p:cNvPr id="14" name="Picture 19" descr="fsetan_emblema2007"/>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20" name="Номер слайда 2">
            <a:extLst>
              <a:ext uri="{FF2B5EF4-FFF2-40B4-BE49-F238E27FC236}">
                <a16:creationId xmlns="" xmlns:a16="http://schemas.microsoft.com/office/drawing/2014/main" id="{C98421D8-4A83-4A3A-811B-9E9262F8078D}"/>
              </a:ext>
            </a:extLst>
          </p:cNvPr>
          <p:cNvSpPr>
            <a:spLocks noGrp="1"/>
          </p:cNvSpPr>
          <p:nvPr>
            <p:ph type="sldNum" sz="quarter" idx="12"/>
          </p:nvPr>
        </p:nvSpPr>
        <p:spPr>
          <a:xfrm>
            <a:off x="9242770" y="5648960"/>
            <a:ext cx="594360" cy="396240"/>
          </a:xfrm>
        </p:spPr>
        <p:txBody>
          <a:bodyPr/>
          <a:lstStyle/>
          <a:p>
            <a:pPr>
              <a:defRPr/>
            </a:pPr>
            <a:fld id="{4F814217-A692-4320-9F69-D25E0A5EB74C}" type="slidenum">
              <a:rPr lang="ru-RU" smtClean="0"/>
              <a:pPr>
                <a:defRPr/>
              </a:pPr>
              <a:t>6</a:t>
            </a:fld>
            <a:endParaRPr lang="ru-RU" dirty="0"/>
          </a:p>
        </p:txBody>
      </p:sp>
      <p:graphicFrame>
        <p:nvGraphicFramePr>
          <p:cNvPr id="23" name="Таблица 22"/>
          <p:cNvGraphicFramePr>
            <a:graphicFrameLocks noGrp="1"/>
          </p:cNvGraphicFramePr>
          <p:nvPr>
            <p:extLst>
              <p:ext uri="{D42A27DB-BD31-4B8C-83A1-F6EECF244321}">
                <p14:modId xmlns:p14="http://schemas.microsoft.com/office/powerpoint/2010/main" val="3273770719"/>
              </p:ext>
            </p:extLst>
          </p:nvPr>
        </p:nvGraphicFramePr>
        <p:xfrm>
          <a:off x="211470" y="1251271"/>
          <a:ext cx="8845986" cy="5471831"/>
        </p:xfrm>
        <a:graphic>
          <a:graphicData uri="http://schemas.openxmlformats.org/drawingml/2006/table">
            <a:tbl>
              <a:tblPr bandRow="1">
                <a:tableStyleId>{2D5ABB26-0587-4C30-8999-92F81FD0307C}</a:tableStyleId>
              </a:tblPr>
              <a:tblGrid>
                <a:gridCol w="637074"/>
                <a:gridCol w="576064"/>
                <a:gridCol w="4536504"/>
                <a:gridCol w="1440160"/>
                <a:gridCol w="1656184"/>
              </a:tblGrid>
              <a:tr h="276013">
                <a:tc>
                  <a:txBody>
                    <a:bodyPr/>
                    <a:lstStyle/>
                    <a:p>
                      <a:pPr algn="ctr">
                        <a:lnSpc>
                          <a:spcPct val="115000"/>
                        </a:lnSpc>
                        <a:spcAft>
                          <a:spcPts val="0"/>
                        </a:spcAft>
                      </a:pPr>
                      <a:r>
                        <a:rPr lang="ru-RU" sz="1200" b="1" dirty="0">
                          <a:effectLst/>
                          <a:latin typeface="Times New Roman" pitchFamily="18" charset="0"/>
                          <a:cs typeface="Times New Roman" pitchFamily="18" charset="0"/>
                        </a:rPr>
                        <a:t>Статья</a:t>
                      </a:r>
                      <a:endParaRPr lang="ru-RU" sz="2000" b="1"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b="1" dirty="0">
                          <a:effectLst/>
                          <a:latin typeface="Times New Roman" pitchFamily="18" charset="0"/>
                          <a:cs typeface="Times New Roman" pitchFamily="18" charset="0"/>
                        </a:rPr>
                        <a:t>Часть</a:t>
                      </a:r>
                      <a:endParaRPr lang="ru-RU" sz="2000" b="1"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b="1" dirty="0">
                          <a:effectLst/>
                          <a:latin typeface="Times New Roman" pitchFamily="18" charset="0"/>
                          <a:cs typeface="Times New Roman" pitchFamily="18" charset="0"/>
                        </a:rPr>
                        <a:t>Форма нарушения</a:t>
                      </a:r>
                      <a:endParaRPr lang="ru-RU" sz="2000" b="1"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b="1" dirty="0">
                          <a:effectLst/>
                          <a:latin typeface="Times New Roman" pitchFamily="18" charset="0"/>
                          <a:cs typeface="Times New Roman" pitchFamily="18" charset="0"/>
                        </a:rPr>
                        <a:t>Должностные лица</a:t>
                      </a:r>
                      <a:endParaRPr lang="ru-RU" sz="2000" b="1"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b="1" dirty="0">
                          <a:effectLst/>
                          <a:latin typeface="Times New Roman" pitchFamily="18" charset="0"/>
                          <a:cs typeface="Times New Roman" pitchFamily="18" charset="0"/>
                        </a:rPr>
                        <a:t>Юридические лица</a:t>
                      </a:r>
                      <a:endParaRPr lang="ru-RU" sz="2000" b="1"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07043">
                <a:tc rowSpan="3">
                  <a:txBody>
                    <a:bodyPr/>
                    <a:lstStyle/>
                    <a:p>
                      <a:pPr algn="ctr">
                        <a:lnSpc>
                          <a:spcPct val="115000"/>
                        </a:lnSpc>
                        <a:spcAft>
                          <a:spcPts val="0"/>
                        </a:spcAft>
                      </a:pPr>
                      <a:r>
                        <a:rPr lang="ru-RU" sz="1200" b="1" dirty="0">
                          <a:effectLst/>
                          <a:latin typeface="Times New Roman" pitchFamily="18" charset="0"/>
                          <a:cs typeface="Times New Roman" pitchFamily="18" charset="0"/>
                        </a:rPr>
                        <a:t> </a:t>
                      </a:r>
                      <a:endParaRPr lang="ru-RU" sz="2000" b="1" dirty="0">
                        <a:effectLst/>
                        <a:latin typeface="Times New Roman" pitchFamily="18" charset="0"/>
                        <a:cs typeface="Times New Roman" pitchFamily="18" charset="0"/>
                      </a:endParaRPr>
                    </a:p>
                    <a:p>
                      <a:pPr algn="ctr">
                        <a:lnSpc>
                          <a:spcPct val="115000"/>
                        </a:lnSpc>
                        <a:spcAft>
                          <a:spcPts val="0"/>
                        </a:spcAft>
                      </a:pPr>
                      <a:r>
                        <a:rPr lang="ru-RU" sz="1200" b="1" dirty="0">
                          <a:effectLst/>
                          <a:latin typeface="Times New Roman" pitchFamily="18" charset="0"/>
                          <a:cs typeface="Times New Roman" pitchFamily="18" charset="0"/>
                        </a:rPr>
                        <a:t> </a:t>
                      </a:r>
                      <a:endParaRPr lang="ru-RU" sz="2000" b="1" dirty="0">
                        <a:effectLst/>
                        <a:latin typeface="Times New Roman" pitchFamily="18" charset="0"/>
                        <a:cs typeface="Times New Roman" pitchFamily="18" charset="0"/>
                      </a:endParaRPr>
                    </a:p>
                    <a:p>
                      <a:pPr algn="ctr">
                        <a:lnSpc>
                          <a:spcPct val="115000"/>
                        </a:lnSpc>
                        <a:spcAft>
                          <a:spcPts val="0"/>
                        </a:spcAft>
                      </a:pPr>
                      <a:r>
                        <a:rPr lang="ru-RU" sz="1200" b="1" dirty="0">
                          <a:effectLst/>
                          <a:latin typeface="Times New Roman" pitchFamily="18" charset="0"/>
                          <a:cs typeface="Times New Roman" pitchFamily="18" charset="0"/>
                        </a:rPr>
                        <a:t> </a:t>
                      </a:r>
                      <a:endParaRPr lang="ru-RU" sz="2000" b="1" dirty="0">
                        <a:effectLst/>
                        <a:latin typeface="Times New Roman" pitchFamily="18" charset="0"/>
                        <a:cs typeface="Times New Roman" pitchFamily="18" charset="0"/>
                      </a:endParaRPr>
                    </a:p>
                    <a:p>
                      <a:pPr algn="ctr">
                        <a:lnSpc>
                          <a:spcPct val="115000"/>
                        </a:lnSpc>
                        <a:spcAft>
                          <a:spcPts val="0"/>
                        </a:spcAft>
                      </a:pPr>
                      <a:r>
                        <a:rPr lang="ru-RU" sz="1200" b="1" dirty="0">
                          <a:effectLst/>
                          <a:latin typeface="Times New Roman" pitchFamily="18" charset="0"/>
                          <a:cs typeface="Times New Roman" pitchFamily="18" charset="0"/>
                        </a:rPr>
                        <a:t> </a:t>
                      </a:r>
                      <a:endParaRPr lang="ru-RU" sz="2000" b="1" dirty="0">
                        <a:effectLst/>
                        <a:latin typeface="Times New Roman" pitchFamily="18" charset="0"/>
                        <a:cs typeface="Times New Roman" pitchFamily="18" charset="0"/>
                      </a:endParaRPr>
                    </a:p>
                    <a:p>
                      <a:pPr algn="ctr">
                        <a:lnSpc>
                          <a:spcPct val="115000"/>
                        </a:lnSpc>
                        <a:spcAft>
                          <a:spcPts val="0"/>
                        </a:spcAft>
                      </a:pPr>
                      <a:r>
                        <a:rPr lang="ru-RU" sz="1200" b="1" dirty="0">
                          <a:effectLst/>
                          <a:latin typeface="Times New Roman" pitchFamily="18" charset="0"/>
                          <a:cs typeface="Times New Roman" pitchFamily="18" charset="0"/>
                        </a:rPr>
                        <a:t> </a:t>
                      </a:r>
                      <a:endParaRPr lang="ru-RU" sz="2000" b="1" dirty="0">
                        <a:effectLst/>
                        <a:latin typeface="Times New Roman" pitchFamily="18" charset="0"/>
                        <a:cs typeface="Times New Roman" pitchFamily="18" charset="0"/>
                      </a:endParaRPr>
                    </a:p>
                    <a:p>
                      <a:pPr algn="ctr">
                        <a:lnSpc>
                          <a:spcPct val="115000"/>
                        </a:lnSpc>
                        <a:spcAft>
                          <a:spcPts val="0"/>
                        </a:spcAft>
                      </a:pPr>
                      <a:r>
                        <a:rPr lang="ru-RU" sz="1200" b="1" dirty="0">
                          <a:effectLst/>
                          <a:latin typeface="Times New Roman" pitchFamily="18" charset="0"/>
                          <a:cs typeface="Times New Roman" pitchFamily="18" charset="0"/>
                        </a:rPr>
                        <a:t> </a:t>
                      </a:r>
                      <a:endParaRPr lang="ru-RU" sz="2000" b="1" dirty="0">
                        <a:effectLst/>
                        <a:latin typeface="Times New Roman" pitchFamily="18" charset="0"/>
                        <a:cs typeface="Times New Roman" pitchFamily="18" charset="0"/>
                      </a:endParaRPr>
                    </a:p>
                    <a:p>
                      <a:pPr algn="ctr">
                        <a:lnSpc>
                          <a:spcPct val="115000"/>
                        </a:lnSpc>
                        <a:spcAft>
                          <a:spcPts val="0"/>
                        </a:spcAft>
                      </a:pPr>
                      <a:r>
                        <a:rPr lang="ru-RU" sz="1200" b="1" dirty="0">
                          <a:effectLst/>
                          <a:latin typeface="Times New Roman" pitchFamily="18" charset="0"/>
                          <a:cs typeface="Times New Roman" pitchFamily="18" charset="0"/>
                        </a:rPr>
                        <a:t> </a:t>
                      </a:r>
                      <a:endParaRPr lang="ru-RU" sz="2000" b="1" dirty="0">
                        <a:effectLst/>
                        <a:latin typeface="Times New Roman" pitchFamily="18" charset="0"/>
                        <a:cs typeface="Times New Roman" pitchFamily="18" charset="0"/>
                      </a:endParaRPr>
                    </a:p>
                    <a:p>
                      <a:pPr algn="ctr">
                        <a:lnSpc>
                          <a:spcPct val="115000"/>
                        </a:lnSpc>
                        <a:spcAft>
                          <a:spcPts val="0"/>
                        </a:spcAft>
                      </a:pPr>
                      <a:r>
                        <a:rPr lang="ru-RU" sz="1200" b="1" dirty="0">
                          <a:effectLst/>
                          <a:latin typeface="Times New Roman" pitchFamily="18" charset="0"/>
                          <a:cs typeface="Times New Roman" pitchFamily="18" charset="0"/>
                        </a:rPr>
                        <a:t>9.4</a:t>
                      </a:r>
                      <a:endParaRPr lang="ru-RU" sz="2000" b="1"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b="1" dirty="0">
                          <a:effectLst/>
                          <a:latin typeface="Times New Roman" pitchFamily="18" charset="0"/>
                          <a:cs typeface="Times New Roman" pitchFamily="18" charset="0"/>
                        </a:rPr>
                        <a:t> </a:t>
                      </a:r>
                      <a:endParaRPr lang="ru-RU" sz="2000" b="1" dirty="0">
                        <a:effectLst/>
                        <a:latin typeface="Times New Roman" pitchFamily="18" charset="0"/>
                        <a:cs typeface="Times New Roman" pitchFamily="18" charset="0"/>
                      </a:endParaRPr>
                    </a:p>
                    <a:p>
                      <a:pPr algn="ctr">
                        <a:lnSpc>
                          <a:spcPct val="115000"/>
                        </a:lnSpc>
                        <a:spcAft>
                          <a:spcPts val="0"/>
                        </a:spcAft>
                      </a:pPr>
                      <a:r>
                        <a:rPr lang="ru-RU" sz="1200" b="1" dirty="0">
                          <a:effectLst/>
                          <a:latin typeface="Times New Roman" pitchFamily="18" charset="0"/>
                          <a:cs typeface="Times New Roman" pitchFamily="18" charset="0"/>
                        </a:rPr>
                        <a:t> </a:t>
                      </a:r>
                      <a:endParaRPr lang="ru-RU" sz="2000" b="1" dirty="0">
                        <a:effectLst/>
                        <a:latin typeface="Times New Roman" pitchFamily="18" charset="0"/>
                        <a:cs typeface="Times New Roman" pitchFamily="18" charset="0"/>
                      </a:endParaRPr>
                    </a:p>
                    <a:p>
                      <a:pPr algn="ctr">
                        <a:lnSpc>
                          <a:spcPct val="115000"/>
                        </a:lnSpc>
                        <a:spcAft>
                          <a:spcPts val="0"/>
                        </a:spcAft>
                      </a:pPr>
                      <a:r>
                        <a:rPr lang="ru-RU" sz="1200" b="1" dirty="0">
                          <a:effectLst/>
                          <a:latin typeface="Times New Roman" pitchFamily="18" charset="0"/>
                          <a:cs typeface="Times New Roman" pitchFamily="18" charset="0"/>
                        </a:rPr>
                        <a:t>п.1</a:t>
                      </a:r>
                      <a:endParaRPr lang="ru-RU" sz="2000" b="1"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ru-RU" sz="1200" dirty="0">
                          <a:effectLst/>
                          <a:latin typeface="Times New Roman" pitchFamily="18" charset="0"/>
                          <a:cs typeface="Times New Roman" pitchFamily="18" charset="0"/>
                        </a:rPr>
                        <a:t>Нарушение требований технических регламентов, проектной документации, обязательных требований документов в области стандартизации или требований специальных технических условий либо нарушение установленных уполномоченным федеральным органом исполнительной власти до дня вступления в силу </a:t>
                      </a:r>
                      <a:r>
                        <a:rPr lang="ru-RU" sz="1200" dirty="0" err="1">
                          <a:effectLst/>
                          <a:latin typeface="Times New Roman" pitchFamily="18" charset="0"/>
                          <a:cs typeface="Times New Roman" pitchFamily="18" charset="0"/>
                        </a:rPr>
                        <a:t>техничесих</a:t>
                      </a:r>
                      <a:r>
                        <a:rPr lang="ru-RU" sz="1200" dirty="0">
                          <a:effectLst/>
                          <a:latin typeface="Times New Roman" pitchFamily="18" charset="0"/>
                          <a:cs typeface="Times New Roman" pitchFamily="18" charset="0"/>
                        </a:rPr>
                        <a:t> регламентов обязательных требований к зданиям и сооружениям при проектировании, строительстве, реконструкции или капитальном ремонте объектов капитального строительства, в том числе при применении строительных материалов (изделий).</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itchFamily="18" charset="0"/>
                          <a:cs typeface="Times New Roman" pitchFamily="18" charset="0"/>
                        </a:rPr>
                        <a:t>Предупреждение </a:t>
                      </a:r>
                      <a:endParaRPr lang="ru-RU" sz="2000" dirty="0">
                        <a:effectLst/>
                        <a:latin typeface="Times New Roman" pitchFamily="18" charset="0"/>
                        <a:cs typeface="Times New Roman" pitchFamily="18" charset="0"/>
                      </a:endParaRPr>
                    </a:p>
                    <a:p>
                      <a:pPr algn="ctr">
                        <a:lnSpc>
                          <a:spcPct val="115000"/>
                        </a:lnSpc>
                        <a:spcAft>
                          <a:spcPts val="0"/>
                        </a:spcAft>
                      </a:pPr>
                      <a:r>
                        <a:rPr lang="ru-RU" sz="1200" dirty="0">
                          <a:effectLst/>
                          <a:latin typeface="Times New Roman" pitchFamily="18" charset="0"/>
                          <a:cs typeface="Times New Roman" pitchFamily="18" charset="0"/>
                        </a:rPr>
                        <a:t>или</a:t>
                      </a:r>
                      <a:endParaRPr lang="ru-RU" sz="2000" dirty="0">
                        <a:effectLst/>
                        <a:latin typeface="Times New Roman" pitchFamily="18" charset="0"/>
                        <a:cs typeface="Times New Roman" pitchFamily="18" charset="0"/>
                      </a:endParaRPr>
                    </a:p>
                    <a:p>
                      <a:pPr algn="ctr">
                        <a:lnSpc>
                          <a:spcPct val="115000"/>
                        </a:lnSpc>
                        <a:spcAft>
                          <a:spcPts val="0"/>
                        </a:spcAft>
                      </a:pPr>
                      <a:r>
                        <a:rPr lang="ru-RU" sz="1200" dirty="0">
                          <a:effectLst/>
                          <a:latin typeface="Times New Roman" pitchFamily="18" charset="0"/>
                          <a:cs typeface="Times New Roman" pitchFamily="18" charset="0"/>
                        </a:rPr>
                        <a:t>20.000 р. – 30.000 р.</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itchFamily="18" charset="0"/>
                          <a:cs typeface="Times New Roman" pitchFamily="18" charset="0"/>
                        </a:rPr>
                        <a:t>Предупреждение </a:t>
                      </a:r>
                      <a:endParaRPr lang="ru-RU" sz="2000" dirty="0">
                        <a:effectLst/>
                        <a:latin typeface="Times New Roman" pitchFamily="18" charset="0"/>
                        <a:cs typeface="Times New Roman" pitchFamily="18" charset="0"/>
                      </a:endParaRPr>
                    </a:p>
                    <a:p>
                      <a:pPr algn="ctr">
                        <a:lnSpc>
                          <a:spcPct val="115000"/>
                        </a:lnSpc>
                        <a:spcAft>
                          <a:spcPts val="0"/>
                        </a:spcAft>
                      </a:pPr>
                      <a:r>
                        <a:rPr lang="ru-RU" sz="1200" dirty="0">
                          <a:effectLst/>
                          <a:latin typeface="Times New Roman" pitchFamily="18" charset="0"/>
                          <a:cs typeface="Times New Roman" pitchFamily="18" charset="0"/>
                        </a:rPr>
                        <a:t>или</a:t>
                      </a:r>
                      <a:endParaRPr lang="ru-RU" sz="2000" dirty="0">
                        <a:effectLst/>
                        <a:latin typeface="Times New Roman" pitchFamily="18" charset="0"/>
                        <a:cs typeface="Times New Roman" pitchFamily="18" charset="0"/>
                      </a:endParaRPr>
                    </a:p>
                    <a:p>
                      <a:pPr algn="ctr">
                        <a:lnSpc>
                          <a:spcPct val="115000"/>
                        </a:lnSpc>
                        <a:spcAft>
                          <a:spcPts val="0"/>
                        </a:spcAft>
                      </a:pPr>
                      <a:r>
                        <a:rPr lang="ru-RU" sz="1200" dirty="0">
                          <a:effectLst/>
                          <a:latin typeface="Times New Roman" pitchFamily="18" charset="0"/>
                          <a:cs typeface="Times New Roman" pitchFamily="18" charset="0"/>
                        </a:rPr>
                        <a:t>100.000 р. – 300.000 р.</a:t>
                      </a:r>
                      <a:endParaRPr lang="ru-RU" sz="2000" dirty="0">
                        <a:effectLst/>
                        <a:latin typeface="Times New Roman" pitchFamily="18" charset="0"/>
                        <a:cs typeface="Times New Roman" pitchFamily="18" charset="0"/>
                      </a:endParaRPr>
                    </a:p>
                    <a:p>
                      <a:pPr algn="ctr">
                        <a:lnSpc>
                          <a:spcPct val="115000"/>
                        </a:lnSpc>
                        <a:spcAft>
                          <a:spcPts val="0"/>
                        </a:spcAft>
                      </a:pPr>
                      <a:r>
                        <a:rPr lang="ru-RU" sz="1200" dirty="0">
                          <a:effectLst/>
                          <a:latin typeface="Times New Roman" pitchFamily="18" charset="0"/>
                          <a:cs typeface="Times New Roman" pitchFamily="18" charset="0"/>
                        </a:rPr>
                        <a:t> </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2082">
                <a:tc vMerge="1">
                  <a:txBody>
                    <a:bodyPr/>
                    <a:lstStyle/>
                    <a:p>
                      <a:endParaRPr lang="ru-RU"/>
                    </a:p>
                  </a:txBody>
                  <a:tcPr>
                    <a:lnL>
                      <a:noFill/>
                    </a:lnL>
                    <a:lnR>
                      <a:noFill/>
                    </a:lnR>
                    <a:lnT>
                      <a:noFill/>
                    </a:lnT>
                    <a:lnB>
                      <a:noFill/>
                    </a:lnB>
                  </a:tcPr>
                </a:tc>
                <a:tc>
                  <a:txBody>
                    <a:bodyPr/>
                    <a:lstStyle/>
                    <a:p>
                      <a:pPr algn="ctr">
                        <a:lnSpc>
                          <a:spcPct val="115000"/>
                        </a:lnSpc>
                        <a:spcAft>
                          <a:spcPts val="0"/>
                        </a:spcAft>
                      </a:pPr>
                      <a:r>
                        <a:rPr lang="ru-RU" sz="1200" b="1" dirty="0">
                          <a:effectLst/>
                          <a:latin typeface="Times New Roman" pitchFamily="18" charset="0"/>
                          <a:cs typeface="Times New Roman" pitchFamily="18" charset="0"/>
                        </a:rPr>
                        <a:t> </a:t>
                      </a:r>
                      <a:endParaRPr lang="ru-RU" sz="2000" b="1" dirty="0">
                        <a:effectLst/>
                        <a:latin typeface="Times New Roman" pitchFamily="18" charset="0"/>
                        <a:cs typeface="Times New Roman" pitchFamily="18" charset="0"/>
                      </a:endParaRPr>
                    </a:p>
                    <a:p>
                      <a:pPr algn="ctr">
                        <a:lnSpc>
                          <a:spcPct val="115000"/>
                        </a:lnSpc>
                        <a:spcAft>
                          <a:spcPts val="0"/>
                        </a:spcAft>
                      </a:pPr>
                      <a:r>
                        <a:rPr lang="ru-RU" sz="1200" b="1" dirty="0">
                          <a:effectLst/>
                          <a:latin typeface="Times New Roman" pitchFamily="18" charset="0"/>
                          <a:cs typeface="Times New Roman" pitchFamily="18" charset="0"/>
                        </a:rPr>
                        <a:t>п.2</a:t>
                      </a:r>
                      <a:endParaRPr lang="ru-RU" sz="2000" b="1"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itchFamily="18" charset="0"/>
                          <a:cs typeface="Times New Roman" pitchFamily="18" charset="0"/>
                        </a:rPr>
                        <a:t>То же действие, которое затрагивает конструктивные и другие характеристики надежности и безопасности объектов капитального строительства и (или) их частей, а также безопасность строительных конструкций, участков сетей инженерно-технического обеспечения.</a:t>
                      </a:r>
                      <a:endParaRPr lang="ru-RU" sz="20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itchFamily="18" charset="0"/>
                          <a:cs typeface="Times New Roman" pitchFamily="18" charset="0"/>
                        </a:rPr>
                        <a:t> </a:t>
                      </a:r>
                      <a:endParaRPr lang="ru-RU" sz="2000" dirty="0">
                        <a:effectLst/>
                        <a:latin typeface="Times New Roman" pitchFamily="18" charset="0"/>
                        <a:cs typeface="Times New Roman" pitchFamily="18" charset="0"/>
                      </a:endParaRPr>
                    </a:p>
                    <a:p>
                      <a:pPr algn="ctr">
                        <a:lnSpc>
                          <a:spcPct val="115000"/>
                        </a:lnSpc>
                        <a:spcAft>
                          <a:spcPts val="0"/>
                        </a:spcAft>
                      </a:pPr>
                      <a:r>
                        <a:rPr lang="ru-RU" sz="1200" dirty="0">
                          <a:effectLst/>
                          <a:latin typeface="Times New Roman" pitchFamily="18" charset="0"/>
                          <a:cs typeface="Times New Roman" pitchFamily="18" charset="0"/>
                        </a:rPr>
                        <a:t>30.000 р. - 35.000 р.</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itchFamily="18" charset="0"/>
                          <a:cs typeface="Times New Roman" pitchFamily="18" charset="0"/>
                        </a:rPr>
                        <a:t>300.000 р. – 600.000 р.</a:t>
                      </a:r>
                      <a:endParaRPr lang="ru-RU" sz="2000" dirty="0">
                        <a:effectLst/>
                        <a:latin typeface="Times New Roman" pitchFamily="18" charset="0"/>
                        <a:cs typeface="Times New Roman" pitchFamily="18" charset="0"/>
                      </a:endParaRPr>
                    </a:p>
                    <a:p>
                      <a:pPr algn="ctr">
                        <a:lnSpc>
                          <a:spcPct val="115000"/>
                        </a:lnSpc>
                        <a:spcAft>
                          <a:spcPts val="0"/>
                        </a:spcAft>
                      </a:pPr>
                      <a:r>
                        <a:rPr lang="ru-RU" sz="1200" dirty="0">
                          <a:effectLst/>
                          <a:latin typeface="Times New Roman" pitchFamily="18" charset="0"/>
                          <a:cs typeface="Times New Roman" pitchFamily="18" charset="0"/>
                        </a:rPr>
                        <a:t>или</a:t>
                      </a:r>
                      <a:endParaRPr lang="ru-RU" sz="2000" dirty="0">
                        <a:effectLst/>
                        <a:latin typeface="Times New Roman" pitchFamily="18" charset="0"/>
                        <a:cs typeface="Times New Roman" pitchFamily="18" charset="0"/>
                      </a:endParaRPr>
                    </a:p>
                    <a:p>
                      <a:pPr algn="ctr">
                        <a:lnSpc>
                          <a:spcPct val="115000"/>
                        </a:lnSpc>
                        <a:spcAft>
                          <a:spcPts val="0"/>
                        </a:spcAft>
                      </a:pPr>
                      <a:r>
                        <a:rPr lang="ru-RU" sz="1200" dirty="0">
                          <a:effectLst/>
                          <a:latin typeface="Times New Roman" pitchFamily="18" charset="0"/>
                          <a:cs typeface="Times New Roman" pitchFamily="18" charset="0"/>
                        </a:rPr>
                        <a:t>адм. приостановка деятельности </a:t>
                      </a:r>
                      <a:endParaRPr lang="ru-RU" sz="2000" dirty="0">
                        <a:effectLst/>
                        <a:latin typeface="Times New Roman" pitchFamily="18" charset="0"/>
                        <a:cs typeface="Times New Roman" pitchFamily="18" charset="0"/>
                      </a:endParaRPr>
                    </a:p>
                    <a:p>
                      <a:pPr algn="ctr">
                        <a:lnSpc>
                          <a:spcPct val="115000"/>
                        </a:lnSpc>
                        <a:spcAft>
                          <a:spcPts val="0"/>
                        </a:spcAft>
                      </a:pPr>
                      <a:r>
                        <a:rPr lang="ru-RU" sz="1200" dirty="0">
                          <a:effectLst/>
                          <a:latin typeface="Times New Roman" pitchFamily="18" charset="0"/>
                          <a:cs typeface="Times New Roman" pitchFamily="18" charset="0"/>
                        </a:rPr>
                        <a:t>на 60 суток </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2082">
                <a:tc vMerge="1">
                  <a:txBody>
                    <a:bodyPr/>
                    <a:lstStyle/>
                    <a:p>
                      <a:endParaRPr lang="ru-RU"/>
                    </a:p>
                  </a:txBody>
                  <a:tcPr>
                    <a:lnL>
                      <a:noFill/>
                    </a:lnL>
                    <a:lnR>
                      <a:noFill/>
                    </a:lnR>
                    <a:lnT>
                      <a:noFill/>
                    </a:lnT>
                    <a:lnB>
                      <a:noFill/>
                    </a:lnB>
                  </a:tcPr>
                </a:tc>
                <a:tc>
                  <a:txBody>
                    <a:bodyPr/>
                    <a:lstStyle/>
                    <a:p>
                      <a:pPr algn="ctr">
                        <a:lnSpc>
                          <a:spcPct val="115000"/>
                        </a:lnSpc>
                        <a:spcAft>
                          <a:spcPts val="0"/>
                        </a:spcAft>
                      </a:pPr>
                      <a:r>
                        <a:rPr lang="ru-RU" sz="1200" b="1" dirty="0">
                          <a:effectLst/>
                          <a:latin typeface="Times New Roman" pitchFamily="18" charset="0"/>
                          <a:cs typeface="Times New Roman" pitchFamily="18" charset="0"/>
                        </a:rPr>
                        <a:t> </a:t>
                      </a:r>
                      <a:endParaRPr lang="ru-RU" sz="2000" b="1" dirty="0">
                        <a:effectLst/>
                        <a:latin typeface="Times New Roman" pitchFamily="18" charset="0"/>
                        <a:cs typeface="Times New Roman" pitchFamily="18" charset="0"/>
                      </a:endParaRPr>
                    </a:p>
                    <a:p>
                      <a:pPr algn="ctr">
                        <a:lnSpc>
                          <a:spcPct val="115000"/>
                        </a:lnSpc>
                        <a:spcAft>
                          <a:spcPts val="0"/>
                        </a:spcAft>
                      </a:pPr>
                      <a:r>
                        <a:rPr lang="ru-RU" sz="1200" b="1" dirty="0">
                          <a:effectLst/>
                          <a:latin typeface="Times New Roman" pitchFamily="18" charset="0"/>
                          <a:cs typeface="Times New Roman" pitchFamily="18" charset="0"/>
                        </a:rPr>
                        <a:t>п.3</a:t>
                      </a:r>
                      <a:endParaRPr lang="ru-RU" sz="2000" b="1"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ru-RU" sz="1200">
                          <a:effectLst/>
                          <a:latin typeface="Times New Roman" pitchFamily="18" charset="0"/>
                          <a:cs typeface="Times New Roman" pitchFamily="18" charset="0"/>
                        </a:rPr>
                        <a:t>Повторное в течение года совершение административного правонарушения, предусмотренного </a:t>
                      </a:r>
                      <a:r>
                        <a:rPr lang="ru-RU" sz="1200" u="none" strike="noStrike">
                          <a:effectLst/>
                          <a:latin typeface="Times New Roman" pitchFamily="18" charset="0"/>
                          <a:cs typeface="Times New Roman" pitchFamily="18" charset="0"/>
                          <a:hlinkClick r:id="" action="ppaction://hlinkfile"/>
                        </a:rPr>
                        <a:t>частью 2</a:t>
                      </a:r>
                      <a:r>
                        <a:rPr lang="ru-RU" sz="1200">
                          <a:effectLst/>
                          <a:latin typeface="Times New Roman" pitchFamily="18" charset="0"/>
                          <a:cs typeface="Times New Roman" pitchFamily="18" charset="0"/>
                        </a:rPr>
                        <a:t> настоящей статьи</a:t>
                      </a:r>
                      <a:endParaRPr lang="ru-RU" sz="20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effectLst/>
                          <a:latin typeface="Times New Roman" pitchFamily="18" charset="0"/>
                          <a:cs typeface="Times New Roman" pitchFamily="18" charset="0"/>
                        </a:rPr>
                        <a:t> </a:t>
                      </a:r>
                      <a:endParaRPr lang="ru-RU" sz="2000">
                        <a:effectLst/>
                        <a:latin typeface="Times New Roman" pitchFamily="18" charset="0"/>
                        <a:cs typeface="Times New Roman" pitchFamily="18" charset="0"/>
                      </a:endParaRPr>
                    </a:p>
                    <a:p>
                      <a:pPr algn="ctr">
                        <a:lnSpc>
                          <a:spcPct val="115000"/>
                        </a:lnSpc>
                        <a:spcAft>
                          <a:spcPts val="0"/>
                        </a:spcAft>
                      </a:pPr>
                      <a:r>
                        <a:rPr lang="ru-RU" sz="1200">
                          <a:effectLst/>
                          <a:latin typeface="Times New Roman" pitchFamily="18" charset="0"/>
                          <a:cs typeface="Times New Roman" pitchFamily="18" charset="0"/>
                        </a:rPr>
                        <a:t>35.000 р. - 45.000 р.</a:t>
                      </a:r>
                      <a:endParaRPr lang="ru-RU" sz="20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itchFamily="18" charset="0"/>
                          <a:cs typeface="Times New Roman" pitchFamily="18" charset="0"/>
                        </a:rPr>
                        <a:t>700.000 р.- 1.000.000р.</a:t>
                      </a:r>
                      <a:endParaRPr lang="ru-RU" sz="2000" dirty="0">
                        <a:effectLst/>
                        <a:latin typeface="Times New Roman" pitchFamily="18" charset="0"/>
                        <a:cs typeface="Times New Roman" pitchFamily="18" charset="0"/>
                      </a:endParaRPr>
                    </a:p>
                    <a:p>
                      <a:pPr algn="ctr">
                        <a:lnSpc>
                          <a:spcPct val="115000"/>
                        </a:lnSpc>
                        <a:spcAft>
                          <a:spcPts val="0"/>
                        </a:spcAft>
                      </a:pPr>
                      <a:r>
                        <a:rPr lang="ru-RU" sz="1200" dirty="0">
                          <a:effectLst/>
                          <a:latin typeface="Times New Roman" pitchFamily="18" charset="0"/>
                          <a:cs typeface="Times New Roman" pitchFamily="18" charset="0"/>
                        </a:rPr>
                        <a:t>или</a:t>
                      </a:r>
                      <a:endParaRPr lang="ru-RU" sz="2000" dirty="0">
                        <a:effectLst/>
                        <a:latin typeface="Times New Roman" pitchFamily="18" charset="0"/>
                        <a:cs typeface="Times New Roman" pitchFamily="18" charset="0"/>
                      </a:endParaRPr>
                    </a:p>
                    <a:p>
                      <a:pPr algn="ctr">
                        <a:lnSpc>
                          <a:spcPct val="115000"/>
                        </a:lnSpc>
                        <a:spcAft>
                          <a:spcPts val="0"/>
                        </a:spcAft>
                      </a:pPr>
                      <a:r>
                        <a:rPr lang="ru-RU" sz="1200" dirty="0">
                          <a:effectLst/>
                          <a:latin typeface="Times New Roman" pitchFamily="18" charset="0"/>
                          <a:cs typeface="Times New Roman" pitchFamily="18" charset="0"/>
                        </a:rPr>
                        <a:t>адм. приостановка деятельности </a:t>
                      </a:r>
                      <a:endParaRPr lang="ru-RU" sz="2000" dirty="0">
                        <a:effectLst/>
                        <a:latin typeface="Times New Roman" pitchFamily="18" charset="0"/>
                        <a:cs typeface="Times New Roman" pitchFamily="18" charset="0"/>
                      </a:endParaRPr>
                    </a:p>
                    <a:p>
                      <a:pPr algn="ctr">
                        <a:lnSpc>
                          <a:spcPct val="115000"/>
                        </a:lnSpc>
                        <a:spcAft>
                          <a:spcPts val="0"/>
                        </a:spcAft>
                      </a:pPr>
                      <a:r>
                        <a:rPr lang="ru-RU" sz="1200" dirty="0">
                          <a:effectLst/>
                          <a:latin typeface="Times New Roman" pitchFamily="18" charset="0"/>
                          <a:cs typeface="Times New Roman" pitchFamily="18" charset="0"/>
                        </a:rPr>
                        <a:t>на 90 суток</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94735570"/>
      </p:ext>
    </p:extLst>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grpSp>
        <p:nvGrpSpPr>
          <p:cNvPr id="10" name="Заголовок 3"/>
          <p:cNvGrpSpPr>
            <a:grpSpLocks noGrp="1"/>
          </p:cNvGrpSpPr>
          <p:nvPr/>
        </p:nvGrpSpPr>
        <p:grpSpPr>
          <a:xfrm>
            <a:off x="0" y="90214"/>
            <a:ext cx="8915400" cy="1143000"/>
            <a:chOff x="35496" y="44624"/>
            <a:chExt cx="9107488" cy="1189038"/>
          </a:xfrm>
        </p:grpSpPr>
        <p:grpSp>
          <p:nvGrpSpPr>
            <p:cNvPr id="11" name="Группа 34"/>
            <p:cNvGrpSpPr/>
            <p:nvPr/>
          </p:nvGrpSpPr>
          <p:grpSpPr>
            <a:xfrm>
              <a:off x="35496" y="332656"/>
              <a:ext cx="9107488" cy="419795"/>
              <a:chOff x="35496" y="332656"/>
              <a:chExt cx="9107488" cy="419795"/>
            </a:xfrm>
          </p:grpSpPr>
          <p:sp>
            <p:nvSpPr>
              <p:cNvPr id="16"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7"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8"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grpSp>
        <p:grpSp>
          <p:nvGrpSpPr>
            <p:cNvPr id="12" name="Группа 35"/>
            <p:cNvGrpSpPr/>
            <p:nvPr/>
          </p:nvGrpSpPr>
          <p:grpSpPr>
            <a:xfrm>
              <a:off x="251520" y="44624"/>
              <a:ext cx="4315393" cy="1189038"/>
              <a:chOff x="251520" y="44624"/>
              <a:chExt cx="4315393" cy="1189038"/>
            </a:xfrm>
          </p:grpSpPr>
          <p:sp>
            <p:nvSpPr>
              <p:cNvPr id="13" name="Text Box 18"/>
              <p:cNvSpPr txBox="1">
                <a:spLocks noChangeArrowheads="1"/>
              </p:cNvSpPr>
              <p:nvPr/>
            </p:nvSpPr>
            <p:spPr bwMode="auto">
              <a:xfrm>
                <a:off x="251520" y="66526"/>
                <a:ext cx="4315393" cy="352190"/>
              </a:xfrm>
              <a:prstGeom prst="rect">
                <a:avLst/>
              </a:prstGeom>
              <a:noFill/>
              <a:ln w="9525">
                <a:noFill/>
                <a:miter lim="800000"/>
                <a:headEnd/>
                <a:tailEn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600" b="1" i="0" u="none" strike="noStrike" kern="0" cap="none" spc="0" normalizeH="0" baseline="0" noProof="0" dirty="0" smtClean="0">
                    <a:ln>
                      <a:noFill/>
                    </a:ln>
                    <a:solidFill>
                      <a:sysClr val="windowText" lastClr="000000"/>
                    </a:solidFill>
                    <a:effectLst>
                      <a:outerShdw blurRad="38100" dist="38100" dir="2700000" algn="tl">
                        <a:srgbClr val="C0C0C0"/>
                      </a:outerShdw>
                    </a:effectLst>
                    <a:uLnTx/>
                    <a:uFillTx/>
                    <a:latin typeface="Arial" charset="0"/>
                    <a:cs typeface="Arial" charset="0"/>
                  </a:rPr>
                  <a:t>РОСТЕХНАДЗОР</a:t>
                </a:r>
                <a:endParaRPr kumimoji="0" lang="ru-RU" sz="1800" b="0" i="0" u="none" strike="noStrike" kern="0" cap="none" spc="0" normalizeH="0" baseline="0" noProof="0" dirty="0">
                  <a:ln>
                    <a:noFill/>
                  </a:ln>
                  <a:solidFill>
                    <a:sysClr val="windowText" lastClr="000000"/>
                  </a:solidFill>
                  <a:effectLst/>
                  <a:uLnTx/>
                  <a:uFillTx/>
                  <a:latin typeface="Arial" charset="0"/>
                  <a:cs typeface="Arial" charset="0"/>
                </a:endParaRPr>
              </a:p>
            </p:txBody>
          </p:sp>
          <p:pic>
            <p:nvPicPr>
              <p:cNvPr id="14" name="Picture 19" descr="fsetan_emblema2007"/>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20" name="Номер слайда 2">
            <a:extLst>
              <a:ext uri="{FF2B5EF4-FFF2-40B4-BE49-F238E27FC236}">
                <a16:creationId xmlns="" xmlns:a16="http://schemas.microsoft.com/office/drawing/2014/main" id="{C98421D8-4A83-4A3A-811B-9E9262F8078D}"/>
              </a:ext>
            </a:extLst>
          </p:cNvPr>
          <p:cNvSpPr>
            <a:spLocks noGrp="1"/>
          </p:cNvSpPr>
          <p:nvPr>
            <p:ph type="sldNum" sz="quarter" idx="12"/>
          </p:nvPr>
        </p:nvSpPr>
        <p:spPr/>
        <p:txBody>
          <a:bodyPr/>
          <a:lstStyle/>
          <a:p>
            <a:pPr>
              <a:defRPr/>
            </a:pPr>
            <a:fld id="{4F814217-A692-4320-9F69-D25E0A5EB74C}" type="slidenum">
              <a:rPr lang="ru-RU" smtClean="0"/>
              <a:pPr>
                <a:defRPr/>
              </a:pPr>
              <a:t>7</a:t>
            </a:fld>
            <a:endParaRPr lang="ru-RU" dirty="0"/>
          </a:p>
        </p:txBody>
      </p:sp>
      <p:graphicFrame>
        <p:nvGraphicFramePr>
          <p:cNvPr id="23" name="Таблица 22"/>
          <p:cNvGraphicFramePr>
            <a:graphicFrameLocks noGrp="1"/>
          </p:cNvGraphicFramePr>
          <p:nvPr>
            <p:extLst>
              <p:ext uri="{D42A27DB-BD31-4B8C-83A1-F6EECF244321}">
                <p14:modId xmlns:p14="http://schemas.microsoft.com/office/powerpoint/2010/main" val="3021663722"/>
              </p:ext>
            </p:extLst>
          </p:nvPr>
        </p:nvGraphicFramePr>
        <p:xfrm>
          <a:off x="211468" y="1278896"/>
          <a:ext cx="8807104" cy="5237022"/>
        </p:xfrm>
        <a:graphic>
          <a:graphicData uri="http://schemas.openxmlformats.org/drawingml/2006/table">
            <a:tbl>
              <a:tblPr/>
              <a:tblGrid>
                <a:gridCol w="555965"/>
                <a:gridCol w="546283"/>
                <a:gridCol w="5400600"/>
                <a:gridCol w="936104"/>
                <a:gridCol w="1368152"/>
              </a:tblGrid>
              <a:tr h="1198267">
                <a:tc rowSpan="4">
                  <a:txBody>
                    <a:bodyPr/>
                    <a:lstStyle/>
                    <a:p>
                      <a:pPr algn="ctr">
                        <a:lnSpc>
                          <a:spcPct val="115000"/>
                        </a:lnSpc>
                        <a:spcAft>
                          <a:spcPts val="0"/>
                        </a:spcAft>
                      </a:pPr>
                      <a:r>
                        <a:rPr lang="ru-RU" sz="1200" b="1"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b="1"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b="1"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b="1"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b="1"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b="1"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b="1"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b="1"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b="1" dirty="0">
                          <a:effectLst/>
                          <a:latin typeface="Times New Roman" pitchFamily="18" charset="0"/>
                          <a:ea typeface="Times New Roman"/>
                          <a:cs typeface="Times New Roman" pitchFamily="18" charset="0"/>
                        </a:rPr>
                        <a:t>9.5</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b="1"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b="1" dirty="0">
                          <a:effectLst/>
                          <a:latin typeface="Times New Roman" pitchFamily="18" charset="0"/>
                          <a:ea typeface="Times New Roman"/>
                          <a:cs typeface="Times New Roman" pitchFamily="18" charset="0"/>
                        </a:rPr>
                        <a:t>п.1</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ru-RU" sz="1200" dirty="0">
                          <a:effectLst/>
                          <a:latin typeface="Times New Roman" pitchFamily="18" charset="0"/>
                          <a:ea typeface="Times New Roman"/>
                          <a:cs typeface="Times New Roman" pitchFamily="18" charset="0"/>
                        </a:rPr>
                        <a:t>Строительство, реконструкция, капитальный ремонт объектов капитального строительства без разрешения на строительство в случае, если для осуществления строительства, реконструкции, капитального ремонта объектов капитального строительства предусмотрено получение разрешений на строительство.</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dirty="0">
                          <a:effectLst/>
                          <a:latin typeface="Times New Roman" pitchFamily="18" charset="0"/>
                          <a:ea typeface="Times New Roman"/>
                          <a:cs typeface="Times New Roman" pitchFamily="18" charset="0"/>
                        </a:rPr>
                        <a:t>20.000 р. - 50.000 р.</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effectLst/>
                          <a:latin typeface="Times New Roman" pitchFamily="18" charset="0"/>
                          <a:ea typeface="Times New Roman"/>
                          <a:cs typeface="Times New Roman" pitchFamily="18" charset="0"/>
                        </a:rPr>
                        <a:t>500.000 р.- 1.000.000р.</a:t>
                      </a:r>
                      <a:endParaRPr lang="ru-RU" sz="2000">
                        <a:effectLst/>
                        <a:latin typeface="Times New Roman" pitchFamily="18" charset="0"/>
                        <a:ea typeface="Calibri"/>
                        <a:cs typeface="Times New Roman" pitchFamily="18" charset="0"/>
                      </a:endParaRPr>
                    </a:p>
                    <a:p>
                      <a:pPr algn="ctr">
                        <a:lnSpc>
                          <a:spcPct val="115000"/>
                        </a:lnSpc>
                        <a:spcAft>
                          <a:spcPts val="0"/>
                        </a:spcAft>
                      </a:pPr>
                      <a:r>
                        <a:rPr lang="ru-RU" sz="1200">
                          <a:effectLst/>
                          <a:latin typeface="Times New Roman" pitchFamily="18" charset="0"/>
                          <a:ea typeface="Times New Roman"/>
                          <a:cs typeface="Times New Roman" pitchFamily="18" charset="0"/>
                        </a:rPr>
                        <a:t>или</a:t>
                      </a:r>
                      <a:endParaRPr lang="ru-RU" sz="2000">
                        <a:effectLst/>
                        <a:latin typeface="Times New Roman" pitchFamily="18" charset="0"/>
                        <a:ea typeface="Calibri"/>
                        <a:cs typeface="Times New Roman" pitchFamily="18" charset="0"/>
                      </a:endParaRPr>
                    </a:p>
                    <a:p>
                      <a:pPr algn="ctr">
                        <a:lnSpc>
                          <a:spcPct val="115000"/>
                        </a:lnSpc>
                        <a:spcAft>
                          <a:spcPts val="0"/>
                        </a:spcAft>
                      </a:pPr>
                      <a:r>
                        <a:rPr lang="ru-RU" sz="1200">
                          <a:effectLst/>
                          <a:latin typeface="Times New Roman" pitchFamily="18" charset="0"/>
                          <a:ea typeface="Times New Roman"/>
                          <a:cs typeface="Times New Roman" pitchFamily="18" charset="0"/>
                        </a:rPr>
                        <a:t>адм. приостановка деятельности </a:t>
                      </a:r>
                      <a:endParaRPr lang="ru-RU" sz="2000">
                        <a:effectLst/>
                        <a:latin typeface="Times New Roman" pitchFamily="18" charset="0"/>
                        <a:ea typeface="Calibri"/>
                        <a:cs typeface="Times New Roman" pitchFamily="18" charset="0"/>
                      </a:endParaRPr>
                    </a:p>
                    <a:p>
                      <a:pPr algn="ctr">
                        <a:lnSpc>
                          <a:spcPct val="115000"/>
                        </a:lnSpc>
                        <a:spcAft>
                          <a:spcPts val="0"/>
                        </a:spcAft>
                      </a:pPr>
                      <a:r>
                        <a:rPr lang="ru-RU" sz="1200">
                          <a:effectLst/>
                          <a:latin typeface="Times New Roman" pitchFamily="18" charset="0"/>
                          <a:ea typeface="Times New Roman"/>
                          <a:cs typeface="Times New Roman" pitchFamily="18" charset="0"/>
                        </a:rPr>
                        <a:t>на 90 суток </a:t>
                      </a:r>
                      <a:endParaRPr lang="ru-RU" sz="20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03108">
                <a:tc vMerge="1">
                  <a:txBody>
                    <a:bodyPr/>
                    <a:lstStyle/>
                    <a:p>
                      <a:endParaRPr lang="ru-RU"/>
                    </a:p>
                  </a:txBody>
                  <a:tcPr>
                    <a:lnL>
                      <a:noFill/>
                    </a:lnL>
                    <a:lnR>
                      <a:noFill/>
                    </a:lnR>
                    <a:lnT>
                      <a:noFill/>
                    </a:lnT>
                    <a:lnB>
                      <a:noFill/>
                    </a:lnB>
                  </a:tcPr>
                </a:tc>
                <a:tc>
                  <a:txBody>
                    <a:bodyPr/>
                    <a:lstStyle/>
                    <a:p>
                      <a:pPr algn="ctr">
                        <a:lnSpc>
                          <a:spcPct val="115000"/>
                        </a:lnSpc>
                        <a:spcAft>
                          <a:spcPts val="0"/>
                        </a:spcAft>
                      </a:pPr>
                      <a:r>
                        <a:rPr lang="ru-RU" sz="1200" b="1">
                          <a:effectLst/>
                          <a:latin typeface="Times New Roman" pitchFamily="18" charset="0"/>
                          <a:ea typeface="Times New Roman"/>
                          <a:cs typeface="Times New Roman" pitchFamily="18" charset="0"/>
                        </a:rPr>
                        <a:t> </a:t>
                      </a:r>
                      <a:endParaRPr lang="ru-RU" sz="2000">
                        <a:effectLst/>
                        <a:latin typeface="Times New Roman" pitchFamily="18" charset="0"/>
                        <a:ea typeface="Calibri"/>
                        <a:cs typeface="Times New Roman" pitchFamily="18" charset="0"/>
                      </a:endParaRPr>
                    </a:p>
                    <a:p>
                      <a:pPr algn="ctr">
                        <a:lnSpc>
                          <a:spcPct val="115000"/>
                        </a:lnSpc>
                        <a:spcAft>
                          <a:spcPts val="0"/>
                        </a:spcAft>
                      </a:pPr>
                      <a:r>
                        <a:rPr lang="ru-RU" sz="1200" b="1">
                          <a:effectLst/>
                          <a:latin typeface="Times New Roman" pitchFamily="18" charset="0"/>
                          <a:ea typeface="Times New Roman"/>
                          <a:cs typeface="Times New Roman" pitchFamily="18" charset="0"/>
                        </a:rPr>
                        <a:t> </a:t>
                      </a:r>
                      <a:endParaRPr lang="ru-RU" sz="2000">
                        <a:effectLst/>
                        <a:latin typeface="Times New Roman" pitchFamily="18" charset="0"/>
                        <a:ea typeface="Calibri"/>
                        <a:cs typeface="Times New Roman" pitchFamily="18" charset="0"/>
                      </a:endParaRPr>
                    </a:p>
                    <a:p>
                      <a:pPr algn="ctr">
                        <a:lnSpc>
                          <a:spcPct val="115000"/>
                        </a:lnSpc>
                        <a:spcAft>
                          <a:spcPts val="0"/>
                        </a:spcAft>
                      </a:pPr>
                      <a:r>
                        <a:rPr lang="ru-RU" sz="1200" b="1">
                          <a:effectLst/>
                          <a:latin typeface="Times New Roman" pitchFamily="18" charset="0"/>
                          <a:ea typeface="Times New Roman"/>
                          <a:cs typeface="Times New Roman" pitchFamily="18" charset="0"/>
                        </a:rPr>
                        <a:t>п.2</a:t>
                      </a:r>
                      <a:endParaRPr lang="ru-RU" sz="20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ru-RU" sz="1200" dirty="0">
                          <a:effectLst/>
                          <a:latin typeface="Times New Roman" pitchFamily="18" charset="0"/>
                          <a:ea typeface="Times New Roman"/>
                          <a:cs typeface="Times New Roman" pitchFamily="18" charset="0"/>
                        </a:rPr>
                        <a:t>Нарушение сроков направления в уполномоченные на осуществление государственного строительного надзора федеральный орган исполнительной власти, орган исполнительной власти субъекта Российской Федерации извещения о начале строительства, реконструкции, капитального ремонта объектов капитального строительства или </a:t>
                      </a:r>
                      <a:r>
                        <a:rPr lang="ru-RU" sz="1200" dirty="0" err="1">
                          <a:effectLst/>
                          <a:latin typeface="Times New Roman" pitchFamily="18" charset="0"/>
                          <a:ea typeface="Times New Roman"/>
                          <a:cs typeface="Times New Roman" pitchFamily="18" charset="0"/>
                        </a:rPr>
                        <a:t>неуведомление</a:t>
                      </a:r>
                      <a:r>
                        <a:rPr lang="ru-RU" sz="1200" dirty="0">
                          <a:effectLst/>
                          <a:latin typeface="Times New Roman" pitchFamily="18" charset="0"/>
                          <a:ea typeface="Times New Roman"/>
                          <a:cs typeface="Times New Roman" pitchFamily="18" charset="0"/>
                        </a:rPr>
                        <a:t> уполномоченных на осуществление государственного строительного надзора федерального органа исполнительной власти, органа исполнительной власти субъекта Российской Федерации о сроках завершения работ, которые подлежат проверке.</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effectLst/>
                          <a:latin typeface="Times New Roman" pitchFamily="18" charset="0"/>
                          <a:ea typeface="Times New Roman"/>
                          <a:cs typeface="Times New Roman" pitchFamily="18" charset="0"/>
                        </a:rPr>
                        <a:t> </a:t>
                      </a:r>
                      <a:endParaRPr lang="ru-RU" sz="2000">
                        <a:effectLst/>
                        <a:latin typeface="Times New Roman" pitchFamily="18" charset="0"/>
                        <a:ea typeface="Calibri"/>
                        <a:cs typeface="Times New Roman" pitchFamily="18" charset="0"/>
                      </a:endParaRPr>
                    </a:p>
                    <a:p>
                      <a:pPr algn="ctr">
                        <a:lnSpc>
                          <a:spcPct val="115000"/>
                        </a:lnSpc>
                        <a:spcAft>
                          <a:spcPts val="0"/>
                        </a:spcAft>
                      </a:pPr>
                      <a:r>
                        <a:rPr lang="ru-RU" sz="1200">
                          <a:effectLst/>
                          <a:latin typeface="Times New Roman" pitchFamily="18" charset="0"/>
                          <a:ea typeface="Times New Roman"/>
                          <a:cs typeface="Times New Roman" pitchFamily="18" charset="0"/>
                        </a:rPr>
                        <a:t> </a:t>
                      </a:r>
                      <a:endParaRPr lang="ru-RU" sz="2000">
                        <a:effectLst/>
                        <a:latin typeface="Times New Roman" pitchFamily="18" charset="0"/>
                        <a:ea typeface="Calibri"/>
                        <a:cs typeface="Times New Roman" pitchFamily="18" charset="0"/>
                      </a:endParaRPr>
                    </a:p>
                    <a:p>
                      <a:pPr algn="ctr">
                        <a:lnSpc>
                          <a:spcPct val="115000"/>
                        </a:lnSpc>
                        <a:spcAft>
                          <a:spcPts val="0"/>
                        </a:spcAft>
                      </a:pPr>
                      <a:r>
                        <a:rPr lang="ru-RU" sz="1200">
                          <a:effectLst/>
                          <a:latin typeface="Times New Roman" pitchFamily="18" charset="0"/>
                          <a:ea typeface="Times New Roman"/>
                          <a:cs typeface="Times New Roman" pitchFamily="18" charset="0"/>
                        </a:rPr>
                        <a:t>10.000 р. – 30.000 р.</a:t>
                      </a:r>
                      <a:endParaRPr lang="ru-RU" sz="20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a:effectLst/>
                          <a:latin typeface="Times New Roman" pitchFamily="18" charset="0"/>
                          <a:ea typeface="Times New Roman"/>
                          <a:cs typeface="Times New Roman" pitchFamily="18" charset="0"/>
                        </a:rPr>
                        <a:t> </a:t>
                      </a:r>
                      <a:endParaRPr lang="ru-RU" sz="2000">
                        <a:effectLst/>
                        <a:latin typeface="Times New Roman" pitchFamily="18" charset="0"/>
                        <a:ea typeface="Calibri"/>
                        <a:cs typeface="Times New Roman" pitchFamily="18" charset="0"/>
                      </a:endParaRPr>
                    </a:p>
                    <a:p>
                      <a:pPr algn="ctr">
                        <a:lnSpc>
                          <a:spcPct val="115000"/>
                        </a:lnSpc>
                        <a:spcAft>
                          <a:spcPts val="0"/>
                        </a:spcAft>
                      </a:pPr>
                      <a:r>
                        <a:rPr lang="ru-RU" sz="1200">
                          <a:effectLst/>
                          <a:latin typeface="Times New Roman" pitchFamily="18" charset="0"/>
                          <a:ea typeface="Times New Roman"/>
                          <a:cs typeface="Times New Roman" pitchFamily="18" charset="0"/>
                        </a:rPr>
                        <a:t> </a:t>
                      </a:r>
                      <a:endParaRPr lang="ru-RU" sz="2000">
                        <a:effectLst/>
                        <a:latin typeface="Times New Roman" pitchFamily="18" charset="0"/>
                        <a:ea typeface="Calibri"/>
                        <a:cs typeface="Times New Roman" pitchFamily="18" charset="0"/>
                      </a:endParaRPr>
                    </a:p>
                    <a:p>
                      <a:pPr algn="ctr">
                        <a:lnSpc>
                          <a:spcPct val="115000"/>
                        </a:lnSpc>
                        <a:spcAft>
                          <a:spcPts val="0"/>
                        </a:spcAft>
                      </a:pPr>
                      <a:r>
                        <a:rPr lang="ru-RU" sz="1200">
                          <a:effectLst/>
                          <a:latin typeface="Times New Roman" pitchFamily="18" charset="0"/>
                          <a:ea typeface="Times New Roman"/>
                          <a:cs typeface="Times New Roman" pitchFamily="18" charset="0"/>
                        </a:rPr>
                        <a:t>100.000 р. – 300.000 р.</a:t>
                      </a:r>
                      <a:endParaRPr lang="ru-RU" sz="20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98267">
                <a:tc vMerge="1">
                  <a:txBody>
                    <a:bodyPr/>
                    <a:lstStyle/>
                    <a:p>
                      <a:endParaRPr lang="ru-RU"/>
                    </a:p>
                  </a:txBody>
                  <a:tcPr>
                    <a:lnL>
                      <a:noFill/>
                    </a:lnL>
                    <a:lnR>
                      <a:noFill/>
                    </a:lnR>
                    <a:lnT>
                      <a:noFill/>
                    </a:lnT>
                    <a:lnB>
                      <a:noFill/>
                    </a:lnB>
                  </a:tcPr>
                </a:tc>
                <a:tc>
                  <a:txBody>
                    <a:bodyPr/>
                    <a:lstStyle/>
                    <a:p>
                      <a:pPr algn="ctr">
                        <a:lnSpc>
                          <a:spcPct val="115000"/>
                        </a:lnSpc>
                        <a:spcAft>
                          <a:spcPts val="0"/>
                        </a:spcAft>
                      </a:pPr>
                      <a:r>
                        <a:rPr lang="ru-RU" sz="1200" b="1">
                          <a:effectLst/>
                          <a:latin typeface="Times New Roman" pitchFamily="18" charset="0"/>
                          <a:ea typeface="Times New Roman"/>
                          <a:cs typeface="Times New Roman" pitchFamily="18" charset="0"/>
                        </a:rPr>
                        <a:t> </a:t>
                      </a:r>
                      <a:endParaRPr lang="ru-RU" sz="2000">
                        <a:effectLst/>
                        <a:latin typeface="Times New Roman" pitchFamily="18" charset="0"/>
                        <a:ea typeface="Calibri"/>
                        <a:cs typeface="Times New Roman" pitchFamily="18" charset="0"/>
                      </a:endParaRPr>
                    </a:p>
                    <a:p>
                      <a:pPr algn="ctr">
                        <a:lnSpc>
                          <a:spcPct val="115000"/>
                        </a:lnSpc>
                        <a:spcAft>
                          <a:spcPts val="0"/>
                        </a:spcAft>
                      </a:pPr>
                      <a:r>
                        <a:rPr lang="ru-RU" sz="1200" b="1">
                          <a:effectLst/>
                          <a:latin typeface="Times New Roman" pitchFamily="18" charset="0"/>
                          <a:ea typeface="Times New Roman"/>
                          <a:cs typeface="Times New Roman" pitchFamily="18" charset="0"/>
                        </a:rPr>
                        <a:t>п.3</a:t>
                      </a:r>
                      <a:endParaRPr lang="ru-RU" sz="20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ru-RU" sz="1200" dirty="0">
                          <a:effectLst/>
                          <a:latin typeface="Times New Roman" pitchFamily="18" charset="0"/>
                          <a:ea typeface="Times New Roman"/>
                          <a:cs typeface="Times New Roman" pitchFamily="18" charset="0"/>
                        </a:rPr>
                        <a:t>Продолжение работ до составления актов об устранении выявленных уполномоченными на осуществление государственного строительного надзора федеральным органом исполнительной власти, органами исполнительной власти субъектов Российской Федерации недостатков при строительстве, реконструкции, капитальном ремонте объектов капитального строительства.</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dirty="0">
                          <a:effectLst/>
                          <a:latin typeface="Times New Roman" pitchFamily="18" charset="0"/>
                          <a:ea typeface="Times New Roman"/>
                          <a:cs typeface="Times New Roman" pitchFamily="18" charset="0"/>
                        </a:rPr>
                        <a:t>10.000 р. – 30.000 р.</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itchFamily="18" charset="0"/>
                          <a:ea typeface="Times New Roman"/>
                          <a:cs typeface="Times New Roman" pitchFamily="18" charset="0"/>
                        </a:rPr>
                        <a:t>50.000 р. – 100.000 р.</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dirty="0">
                          <a:effectLst/>
                          <a:latin typeface="Times New Roman" pitchFamily="18" charset="0"/>
                          <a:ea typeface="Times New Roman"/>
                          <a:cs typeface="Times New Roman" pitchFamily="18" charset="0"/>
                        </a:rPr>
                        <a:t>или</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dirty="0">
                          <a:effectLst/>
                          <a:latin typeface="Times New Roman" pitchFamily="18" charset="0"/>
                          <a:ea typeface="Times New Roman"/>
                          <a:cs typeface="Times New Roman" pitchFamily="18" charset="0"/>
                        </a:rPr>
                        <a:t>адм. приостановка деятельности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dirty="0">
                          <a:effectLst/>
                          <a:latin typeface="Times New Roman" pitchFamily="18" charset="0"/>
                          <a:ea typeface="Times New Roman"/>
                          <a:cs typeface="Times New Roman" pitchFamily="18" charset="0"/>
                        </a:rPr>
                        <a:t>на 90 суток </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30782">
                <a:tc vMerge="1">
                  <a:txBody>
                    <a:bodyPr/>
                    <a:lstStyle/>
                    <a:p>
                      <a:endParaRPr lang="ru-RU"/>
                    </a:p>
                  </a:txBody>
                  <a:tcPr>
                    <a:lnL>
                      <a:noFill/>
                    </a:lnL>
                    <a:lnR>
                      <a:noFill/>
                    </a:lnR>
                    <a:lnT>
                      <a:noFill/>
                    </a:lnT>
                    <a:lnB>
                      <a:noFill/>
                    </a:lnB>
                  </a:tcPr>
                </a:tc>
                <a:tc>
                  <a:txBody>
                    <a:bodyPr/>
                    <a:lstStyle/>
                    <a:p>
                      <a:pPr algn="ctr">
                        <a:lnSpc>
                          <a:spcPct val="115000"/>
                        </a:lnSpc>
                        <a:spcAft>
                          <a:spcPts val="0"/>
                        </a:spcAft>
                      </a:pPr>
                      <a:r>
                        <a:rPr lang="ru-RU" sz="1200" b="1">
                          <a:effectLst/>
                          <a:latin typeface="Times New Roman" pitchFamily="18" charset="0"/>
                          <a:ea typeface="Times New Roman"/>
                          <a:cs typeface="Times New Roman" pitchFamily="18" charset="0"/>
                        </a:rPr>
                        <a:t> </a:t>
                      </a:r>
                      <a:endParaRPr lang="ru-RU" sz="2000">
                        <a:effectLst/>
                        <a:latin typeface="Times New Roman" pitchFamily="18" charset="0"/>
                        <a:ea typeface="Calibri"/>
                        <a:cs typeface="Times New Roman" pitchFamily="18" charset="0"/>
                      </a:endParaRPr>
                    </a:p>
                    <a:p>
                      <a:pPr algn="ctr">
                        <a:lnSpc>
                          <a:spcPct val="115000"/>
                        </a:lnSpc>
                        <a:spcAft>
                          <a:spcPts val="0"/>
                        </a:spcAft>
                      </a:pPr>
                      <a:r>
                        <a:rPr lang="ru-RU" sz="1200" b="1">
                          <a:effectLst/>
                          <a:latin typeface="Times New Roman" pitchFamily="18" charset="0"/>
                          <a:ea typeface="Times New Roman"/>
                          <a:cs typeface="Times New Roman" pitchFamily="18" charset="0"/>
                        </a:rPr>
                        <a:t>п.5</a:t>
                      </a:r>
                      <a:endParaRPr lang="ru-RU" sz="20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ru-RU" sz="1200" dirty="0">
                          <a:effectLst/>
                          <a:latin typeface="Times New Roman" pitchFamily="18" charset="0"/>
                          <a:ea typeface="Times New Roman"/>
                          <a:cs typeface="Times New Roman" pitchFamily="18" charset="0"/>
                        </a:rPr>
                        <a:t>Эксплуатация объекта капитального строительства без разрешения на ввод его в эксплуатацию, за исключением случаев, если для осуществления строительства, реконструкции, капитального ремонта объектов капитального строительства не требуется выдача разрешения на строительство.</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dirty="0">
                          <a:effectLst/>
                          <a:latin typeface="Times New Roman" pitchFamily="18" charset="0"/>
                          <a:ea typeface="Times New Roman"/>
                          <a:cs typeface="Times New Roman" pitchFamily="18" charset="0"/>
                        </a:rPr>
                        <a:t>1.000 р. – </a:t>
                      </a:r>
                      <a:r>
                        <a:rPr lang="ru-RU" sz="1200" dirty="0" smtClean="0">
                          <a:effectLst/>
                          <a:latin typeface="Times New Roman" pitchFamily="18" charset="0"/>
                          <a:ea typeface="Times New Roman"/>
                          <a:cs typeface="Times New Roman" pitchFamily="18" charset="0"/>
                        </a:rPr>
                        <a:t>2.000 </a:t>
                      </a:r>
                      <a:r>
                        <a:rPr lang="ru-RU" sz="1200" dirty="0">
                          <a:effectLst/>
                          <a:latin typeface="Times New Roman" pitchFamily="18" charset="0"/>
                          <a:ea typeface="Times New Roman"/>
                          <a:cs typeface="Times New Roman" pitchFamily="18" charset="0"/>
                        </a:rPr>
                        <a:t>р.</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dirty="0">
                          <a:effectLst/>
                          <a:latin typeface="Times New Roman" pitchFamily="18" charset="0"/>
                          <a:ea typeface="Times New Roman"/>
                          <a:cs typeface="Times New Roman" pitchFamily="18" charset="0"/>
                        </a:rPr>
                        <a:t>500.000 р. – 1.000.000 р.</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6678389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9CF3A0CE-FB47-4628-AF62-2D67A550A453}" type="slidenum">
              <a:rPr lang="ru-RU" smtClean="0"/>
              <a:pPr>
                <a:defRPr/>
              </a:pPr>
              <a:t>8</a:t>
            </a:fld>
            <a:endParaRPr lang="ru-RU" dirty="0"/>
          </a:p>
        </p:txBody>
      </p:sp>
      <p:grpSp>
        <p:nvGrpSpPr>
          <p:cNvPr id="4" name="Заголовок 3"/>
          <p:cNvGrpSpPr>
            <a:grpSpLocks noGrp="1"/>
          </p:cNvGrpSpPr>
          <p:nvPr/>
        </p:nvGrpSpPr>
        <p:grpSpPr>
          <a:xfrm>
            <a:off x="0" y="90214"/>
            <a:ext cx="8915400" cy="1143000"/>
            <a:chOff x="35496" y="44624"/>
            <a:chExt cx="9107488" cy="1189038"/>
          </a:xfrm>
        </p:grpSpPr>
        <p:grpSp>
          <p:nvGrpSpPr>
            <p:cNvPr id="5" name="Группа 3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grpSp>
        <p:grpSp>
          <p:nvGrpSpPr>
            <p:cNvPr id="6" name="Группа 35"/>
            <p:cNvGrpSpPr/>
            <p:nvPr/>
          </p:nvGrpSpPr>
          <p:grpSpPr>
            <a:xfrm>
              <a:off x="251520" y="44624"/>
              <a:ext cx="4315393" cy="1189038"/>
              <a:chOff x="251520" y="44624"/>
              <a:chExt cx="4315393" cy="1189038"/>
            </a:xfrm>
          </p:grpSpPr>
          <p:sp>
            <p:nvSpPr>
              <p:cNvPr id="7" name="Text Box 18"/>
              <p:cNvSpPr txBox="1">
                <a:spLocks noChangeArrowheads="1"/>
              </p:cNvSpPr>
              <p:nvPr/>
            </p:nvSpPr>
            <p:spPr bwMode="auto">
              <a:xfrm>
                <a:off x="251520" y="66526"/>
                <a:ext cx="4315393" cy="352190"/>
              </a:xfrm>
              <a:prstGeom prst="rect">
                <a:avLst/>
              </a:prstGeom>
              <a:noFill/>
              <a:ln w="9525">
                <a:noFill/>
                <a:miter lim="800000"/>
                <a:headEnd/>
                <a:tailEn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600" b="1" i="0" u="none" strike="noStrike" kern="0" cap="none" spc="0" normalizeH="0" baseline="0" noProof="0" dirty="0" smtClean="0">
                    <a:ln>
                      <a:noFill/>
                    </a:ln>
                    <a:solidFill>
                      <a:sysClr val="windowText" lastClr="000000"/>
                    </a:solidFill>
                    <a:effectLst>
                      <a:outerShdw blurRad="38100" dist="38100" dir="2700000" algn="tl">
                        <a:srgbClr val="C0C0C0"/>
                      </a:outerShdw>
                    </a:effectLst>
                    <a:uLnTx/>
                    <a:uFillTx/>
                    <a:latin typeface="Arial" charset="0"/>
                    <a:cs typeface="Arial" charset="0"/>
                  </a:rPr>
                  <a:t>РОСТЕХНАДЗОР</a:t>
                </a:r>
                <a:endParaRPr kumimoji="0" lang="ru-RU" sz="1800" b="0" i="0" u="none" strike="noStrike" kern="0" cap="none" spc="0" normalizeH="0" baseline="0" noProof="0" dirty="0">
                  <a:ln>
                    <a:noFill/>
                  </a:ln>
                  <a:solidFill>
                    <a:sysClr val="windowText" lastClr="000000"/>
                  </a:solidFill>
                  <a:effectLst/>
                  <a:uLnTx/>
                  <a:uFillTx/>
                  <a:latin typeface="Arial" charset="0"/>
                  <a:cs typeface="Arial" charset="0"/>
                </a:endParaRPr>
              </a:p>
            </p:txBody>
          </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aphicFrame>
        <p:nvGraphicFramePr>
          <p:cNvPr id="15" name="Таблица 14"/>
          <p:cNvGraphicFramePr>
            <a:graphicFrameLocks noGrp="1"/>
          </p:cNvGraphicFramePr>
          <p:nvPr>
            <p:extLst>
              <p:ext uri="{D42A27DB-BD31-4B8C-83A1-F6EECF244321}">
                <p14:modId xmlns:p14="http://schemas.microsoft.com/office/powerpoint/2010/main" val="1871294850"/>
              </p:ext>
            </p:extLst>
          </p:nvPr>
        </p:nvGraphicFramePr>
        <p:xfrm>
          <a:off x="211468" y="1484784"/>
          <a:ext cx="8845988" cy="3338680"/>
        </p:xfrm>
        <a:graphic>
          <a:graphicData uri="http://schemas.openxmlformats.org/drawingml/2006/table">
            <a:tbl>
              <a:tblPr/>
              <a:tblGrid>
                <a:gridCol w="548413"/>
                <a:gridCol w="548413"/>
                <a:gridCol w="5640825"/>
                <a:gridCol w="861793"/>
                <a:gridCol w="1246544"/>
              </a:tblGrid>
              <a:tr h="775536">
                <a:tc>
                  <a:txBody>
                    <a:bodyPr/>
                    <a:lstStyle/>
                    <a:p>
                      <a:pPr algn="ctr">
                        <a:lnSpc>
                          <a:spcPct val="115000"/>
                        </a:lnSpc>
                        <a:spcAft>
                          <a:spcPts val="0"/>
                        </a:spcAft>
                      </a:pPr>
                      <a:r>
                        <a:rPr lang="ru-RU" sz="1200" b="1"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b="1"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b="1" dirty="0">
                          <a:effectLst/>
                          <a:latin typeface="Times New Roman" pitchFamily="18" charset="0"/>
                          <a:ea typeface="Times New Roman"/>
                          <a:cs typeface="Times New Roman" pitchFamily="18" charset="0"/>
                        </a:rPr>
                        <a:t>9.5.1</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b="1"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b="1"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b="1" dirty="0">
                          <a:effectLst/>
                          <a:latin typeface="Times New Roman" pitchFamily="18" charset="0"/>
                          <a:ea typeface="Times New Roman"/>
                          <a:cs typeface="Times New Roman" pitchFamily="18" charset="0"/>
                        </a:rPr>
                        <a:t>ч.1</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ru-RU" sz="1200" dirty="0">
                          <a:effectLst/>
                          <a:latin typeface="Times New Roman" pitchFamily="18" charset="0"/>
                          <a:ea typeface="Times New Roman"/>
                          <a:cs typeface="Times New Roman" pitchFamily="18" charset="0"/>
                        </a:rPr>
                        <a:t>Выполнение работ по инженерным изысканиям, по подготовке проектной документации, по строительству, реконструкции, капитальному ремонту объектов капитального строительства, которые оказывают влияние на безопасность объектов капитального строительства (далее в настоящей статье - работы, которые оказывают влияние на безопасность объектов капитального строительства), без свидетельства о допуске к указанным видам работ, если такое свидетельство является обязательным</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0"/>
                        </a:spcAft>
                      </a:pPr>
                      <a:r>
                        <a:rPr lang="ru-RU" sz="1200"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dirty="0">
                          <a:effectLst/>
                          <a:latin typeface="Times New Roman" pitchFamily="18" charset="0"/>
                          <a:ea typeface="Times New Roman"/>
                          <a:cs typeface="Times New Roman" pitchFamily="18" charset="0"/>
                        </a:rPr>
                        <a:t>40.000 р. – 50.000 р.</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lnL>
                      <a:noFill/>
                    </a:lnL>
                    <a:lnR>
                      <a:noFill/>
                    </a:lnR>
                    <a:lnT>
                      <a:noFill/>
                    </a:lnT>
                    <a:lnB>
                      <a:noFill/>
                    </a:lnB>
                  </a:tcPr>
                </a:tc>
              </a:tr>
              <a:tr h="160568">
                <a:tc gridSpan="5">
                  <a:txBody>
                    <a:bodyPr/>
                    <a:lstStyle/>
                    <a:p>
                      <a:pPr algn="ctr">
                        <a:lnSpc>
                          <a:spcPct val="115000"/>
                        </a:lnSpc>
                        <a:spcAft>
                          <a:spcPts val="0"/>
                        </a:spcAft>
                      </a:pPr>
                      <a:r>
                        <a:rPr lang="ru-RU" sz="1200" b="1" dirty="0" smtClean="0">
                          <a:effectLst/>
                          <a:latin typeface="Times New Roman" pitchFamily="18" charset="0"/>
                          <a:ea typeface="Times New Roman"/>
                          <a:cs typeface="Times New Roman" pitchFamily="18" charset="0"/>
                        </a:rPr>
                        <a:t>Решения</a:t>
                      </a:r>
                      <a:r>
                        <a:rPr lang="ru-RU" sz="1200" b="1" dirty="0">
                          <a:effectLst/>
                          <a:latin typeface="Times New Roman" pitchFamily="18" charset="0"/>
                          <a:ea typeface="Times New Roman"/>
                          <a:cs typeface="Times New Roman" pitchFamily="18" charset="0"/>
                        </a:rPr>
                        <a:t>, принимаемые судом. </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lnL>
                      <a:noFill/>
                    </a:lnL>
                    <a:lnR>
                      <a:noFill/>
                    </a:lnR>
                    <a:lnT>
                      <a:noFill/>
                    </a:lnT>
                    <a:lnB>
                      <a:noFill/>
                    </a:lnB>
                  </a:tcPr>
                </a:tc>
              </a:tr>
              <a:tr h="1656184">
                <a:tc>
                  <a:txBody>
                    <a:bodyPr/>
                    <a:lstStyle/>
                    <a:p>
                      <a:pPr algn="ctr">
                        <a:lnSpc>
                          <a:spcPct val="115000"/>
                        </a:lnSpc>
                        <a:spcAft>
                          <a:spcPts val="0"/>
                        </a:spcAft>
                      </a:pPr>
                      <a:r>
                        <a:rPr lang="ru-RU" sz="1200" b="1">
                          <a:effectLst/>
                          <a:latin typeface="Times New Roman" pitchFamily="18" charset="0"/>
                          <a:ea typeface="Times New Roman"/>
                          <a:cs typeface="Times New Roman" pitchFamily="18" charset="0"/>
                        </a:rPr>
                        <a:t> </a:t>
                      </a:r>
                      <a:endParaRPr lang="ru-RU" sz="2000">
                        <a:effectLst/>
                        <a:latin typeface="Times New Roman" pitchFamily="18" charset="0"/>
                        <a:ea typeface="Calibri"/>
                        <a:cs typeface="Times New Roman" pitchFamily="18" charset="0"/>
                      </a:endParaRPr>
                    </a:p>
                    <a:p>
                      <a:pPr algn="ctr">
                        <a:lnSpc>
                          <a:spcPct val="115000"/>
                        </a:lnSpc>
                        <a:spcAft>
                          <a:spcPts val="0"/>
                        </a:spcAft>
                      </a:pPr>
                      <a:r>
                        <a:rPr lang="ru-RU" sz="1200" b="1">
                          <a:effectLst/>
                          <a:latin typeface="Times New Roman" pitchFamily="18" charset="0"/>
                          <a:ea typeface="Times New Roman"/>
                          <a:cs typeface="Times New Roman" pitchFamily="18" charset="0"/>
                        </a:rPr>
                        <a:t>19.5</a:t>
                      </a:r>
                      <a:endParaRPr lang="ru-RU" sz="20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b="1"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b="1" dirty="0">
                          <a:effectLst/>
                          <a:latin typeface="Times New Roman" pitchFamily="18" charset="0"/>
                          <a:ea typeface="Times New Roman"/>
                          <a:cs typeface="Times New Roman" pitchFamily="18" charset="0"/>
                        </a:rPr>
                        <a:t>ч</a:t>
                      </a:r>
                      <a:r>
                        <a:rPr lang="ru-RU" sz="1200" b="1" dirty="0" smtClean="0">
                          <a:effectLst/>
                          <a:latin typeface="Times New Roman" pitchFamily="18" charset="0"/>
                          <a:ea typeface="Times New Roman"/>
                          <a:cs typeface="Times New Roman" pitchFamily="18" charset="0"/>
                        </a:rPr>
                        <a:t>.6</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ru-RU" sz="1200" dirty="0">
                          <a:effectLst/>
                          <a:latin typeface="Times New Roman" pitchFamily="18" charset="0"/>
                          <a:ea typeface="Times New Roman"/>
                          <a:cs typeface="Times New Roman" pitchFamily="18" charset="0"/>
                        </a:rPr>
                        <a:t>Невыполнение в установленный срок законного предписания уполномоченных на осуществление государственного строительного надзора федерального органа исполнительной власти, органов исполнительной власти субъектов Российской Федерации.</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dirty="0">
                          <a:effectLst/>
                          <a:latin typeface="Times New Roman" pitchFamily="18" charset="0"/>
                          <a:ea typeface="Times New Roman"/>
                          <a:cs typeface="Times New Roman" pitchFamily="18" charset="0"/>
                        </a:rPr>
                        <a:t>5.000 р. – 10.000 р.</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dirty="0">
                          <a:effectLst/>
                          <a:latin typeface="Times New Roman" pitchFamily="18" charset="0"/>
                          <a:ea typeface="Times New Roman"/>
                          <a:cs typeface="Times New Roman" pitchFamily="18" charset="0"/>
                        </a:rPr>
                        <a:t> </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itchFamily="18" charset="0"/>
                          <a:ea typeface="Times New Roman"/>
                          <a:cs typeface="Times New Roman" pitchFamily="18" charset="0"/>
                        </a:rPr>
                        <a:t>50.000 р. – 100.000 р.</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dirty="0">
                          <a:effectLst/>
                          <a:latin typeface="Times New Roman" pitchFamily="18" charset="0"/>
                          <a:ea typeface="Times New Roman"/>
                          <a:cs typeface="Times New Roman" pitchFamily="18" charset="0"/>
                        </a:rPr>
                        <a:t>или</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dirty="0">
                          <a:effectLst/>
                          <a:latin typeface="Times New Roman" pitchFamily="18" charset="0"/>
                          <a:ea typeface="Times New Roman"/>
                          <a:cs typeface="Times New Roman" pitchFamily="18" charset="0"/>
                        </a:rPr>
                        <a:t>адм. приостановка деятельности </a:t>
                      </a:r>
                      <a:endParaRPr lang="ru-RU" sz="2000" dirty="0">
                        <a:effectLst/>
                        <a:latin typeface="Times New Roman" pitchFamily="18" charset="0"/>
                        <a:ea typeface="Calibri"/>
                        <a:cs typeface="Times New Roman" pitchFamily="18" charset="0"/>
                      </a:endParaRPr>
                    </a:p>
                    <a:p>
                      <a:pPr algn="ctr">
                        <a:lnSpc>
                          <a:spcPct val="115000"/>
                        </a:lnSpc>
                        <a:spcAft>
                          <a:spcPts val="0"/>
                        </a:spcAft>
                      </a:pPr>
                      <a:r>
                        <a:rPr lang="ru-RU" sz="1200" dirty="0">
                          <a:effectLst/>
                          <a:latin typeface="Times New Roman" pitchFamily="18" charset="0"/>
                          <a:ea typeface="Times New Roman"/>
                          <a:cs typeface="Times New Roman" pitchFamily="18" charset="0"/>
                        </a:rPr>
                        <a:t>на 90 суток </a:t>
                      </a:r>
                      <a:endParaRPr lang="ru-RU" sz="20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13724875"/>
      </p:ext>
    </p:extLst>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9CF3A0CE-FB47-4628-AF62-2D67A550A453}" type="slidenum">
              <a:rPr lang="ru-RU" smtClean="0"/>
              <a:pPr>
                <a:defRPr/>
              </a:pPr>
              <a:t>9</a:t>
            </a:fld>
            <a:endParaRPr lang="ru-RU" dirty="0"/>
          </a:p>
        </p:txBody>
      </p:sp>
      <p:grpSp>
        <p:nvGrpSpPr>
          <p:cNvPr id="4" name="Заголовок 3"/>
          <p:cNvGrpSpPr>
            <a:grpSpLocks noGrp="1"/>
          </p:cNvGrpSpPr>
          <p:nvPr/>
        </p:nvGrpSpPr>
        <p:grpSpPr>
          <a:xfrm>
            <a:off x="0" y="90214"/>
            <a:ext cx="8915400" cy="1143000"/>
            <a:chOff x="35496" y="44624"/>
            <a:chExt cx="9107488" cy="1189038"/>
          </a:xfrm>
        </p:grpSpPr>
        <p:grpSp>
          <p:nvGrpSpPr>
            <p:cNvPr id="5" name="Группа 3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a:ln>
                    <a:noFill/>
                  </a:ln>
                  <a:solidFill>
                    <a:sysClr val="windowText" lastClr="000000"/>
                  </a:solidFill>
                  <a:effectLst/>
                  <a:uLnTx/>
                  <a:uFillTx/>
                  <a:cs typeface="Arial" pitchFamily="34" charset="0"/>
                </a:endParaRPr>
              </a:p>
            </p:txBody>
          </p:sp>
        </p:grpSp>
        <p:grpSp>
          <p:nvGrpSpPr>
            <p:cNvPr id="6" name="Группа 35"/>
            <p:cNvGrpSpPr/>
            <p:nvPr/>
          </p:nvGrpSpPr>
          <p:grpSpPr>
            <a:xfrm>
              <a:off x="251520" y="44624"/>
              <a:ext cx="4315393" cy="1189038"/>
              <a:chOff x="251520" y="44624"/>
              <a:chExt cx="4315393" cy="1189038"/>
            </a:xfrm>
          </p:grpSpPr>
          <p:sp>
            <p:nvSpPr>
              <p:cNvPr id="7" name="Text Box 18"/>
              <p:cNvSpPr txBox="1">
                <a:spLocks noChangeArrowheads="1"/>
              </p:cNvSpPr>
              <p:nvPr/>
            </p:nvSpPr>
            <p:spPr bwMode="auto">
              <a:xfrm>
                <a:off x="251520" y="66526"/>
                <a:ext cx="4315393" cy="352190"/>
              </a:xfrm>
              <a:prstGeom prst="rect">
                <a:avLst/>
              </a:prstGeom>
              <a:noFill/>
              <a:ln w="9525">
                <a:noFill/>
                <a:miter lim="800000"/>
                <a:headEnd/>
                <a:tailEn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600" b="1" i="0" u="none" strike="noStrike" kern="0" cap="none" spc="0" normalizeH="0" baseline="0" noProof="0" dirty="0" smtClean="0">
                    <a:ln>
                      <a:noFill/>
                    </a:ln>
                    <a:solidFill>
                      <a:sysClr val="windowText" lastClr="000000"/>
                    </a:solidFill>
                    <a:effectLst>
                      <a:outerShdw blurRad="38100" dist="38100" dir="2700000" algn="tl">
                        <a:srgbClr val="C0C0C0"/>
                      </a:outerShdw>
                    </a:effectLst>
                    <a:uLnTx/>
                    <a:uFillTx/>
                    <a:latin typeface="Arial" charset="0"/>
                    <a:cs typeface="Arial" charset="0"/>
                  </a:rPr>
                  <a:t>РОСТЕХНАДЗОР</a:t>
                </a:r>
                <a:endParaRPr kumimoji="0" lang="ru-RU" sz="1800" b="0" i="0" u="none" strike="noStrike" kern="0" cap="none" spc="0" normalizeH="0" baseline="0" noProof="0" dirty="0">
                  <a:ln>
                    <a:noFill/>
                  </a:ln>
                  <a:solidFill>
                    <a:sysClr val="windowText" lastClr="000000"/>
                  </a:solidFill>
                  <a:effectLst/>
                  <a:uLnTx/>
                  <a:uFillTx/>
                  <a:latin typeface="Arial" charset="0"/>
                  <a:cs typeface="Arial" charset="0"/>
                </a:endParaRPr>
              </a:p>
            </p:txBody>
          </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aphicFrame>
        <p:nvGraphicFramePr>
          <p:cNvPr id="15" name="Таблица 14"/>
          <p:cNvGraphicFramePr>
            <a:graphicFrameLocks noGrp="1"/>
          </p:cNvGraphicFramePr>
          <p:nvPr>
            <p:extLst>
              <p:ext uri="{D42A27DB-BD31-4B8C-83A1-F6EECF244321}">
                <p14:modId xmlns:p14="http://schemas.microsoft.com/office/powerpoint/2010/main" val="668107869"/>
              </p:ext>
            </p:extLst>
          </p:nvPr>
        </p:nvGraphicFramePr>
        <p:xfrm>
          <a:off x="632520" y="1233215"/>
          <a:ext cx="8136904" cy="5586509"/>
        </p:xfrm>
        <a:graphic>
          <a:graphicData uri="http://schemas.openxmlformats.org/drawingml/2006/table">
            <a:tbl>
              <a:tblPr/>
              <a:tblGrid>
                <a:gridCol w="8136904"/>
              </a:tblGrid>
              <a:tr h="4860082">
                <a:tc>
                  <a:txBody>
                    <a:bodyPr/>
                    <a:lstStyle/>
                    <a:p>
                      <a:pPr marL="0" indent="0" algn="ctr"/>
                      <a:r>
                        <a:rPr lang="ru-RU" sz="1800" b="1" kern="1200" dirty="0" smtClean="0">
                          <a:solidFill>
                            <a:schemeClr val="tx1"/>
                          </a:solidFill>
                          <a:effectLst/>
                          <a:latin typeface="Times New Roman" pitchFamily="18" charset="0"/>
                          <a:ea typeface="+mn-ea"/>
                          <a:cs typeface="Times New Roman" pitchFamily="18" charset="0"/>
                        </a:rPr>
                        <a:t>Основные нарушения, выявляемые государственным строительным надзором при проведении проверок:</a:t>
                      </a:r>
                    </a:p>
                    <a:p>
                      <a:pPr marL="0" indent="0" algn="ctr"/>
                      <a:endParaRPr lang="ru-RU" sz="1800" b="1" kern="1200" dirty="0" smtClean="0">
                        <a:solidFill>
                          <a:schemeClr val="tx1"/>
                        </a:solidFill>
                        <a:effectLst/>
                        <a:latin typeface="Times New Roman" pitchFamily="18" charset="0"/>
                        <a:ea typeface="+mn-ea"/>
                        <a:cs typeface="Times New Roman" pitchFamily="18" charset="0"/>
                      </a:endParaRPr>
                    </a:p>
                    <a:p>
                      <a:pPr marL="285750" indent="-285750">
                        <a:buFont typeface="Arial" pitchFamily="34" charset="0"/>
                        <a:buChar char="•"/>
                      </a:pPr>
                      <a:r>
                        <a:rPr lang="ru-RU" sz="1800" b="0" kern="1200" dirty="0" smtClean="0">
                          <a:solidFill>
                            <a:schemeClr val="tx1"/>
                          </a:solidFill>
                          <a:effectLst/>
                          <a:latin typeface="Times New Roman" pitchFamily="18" charset="0"/>
                          <a:ea typeface="+mn-ea"/>
                          <a:cs typeface="Times New Roman" pitchFamily="18" charset="0"/>
                        </a:rPr>
                        <a:t>несвоевременное извещение о начале строительства/ реконструкции объекта капитального строительства;</a:t>
                      </a:r>
                    </a:p>
                    <a:p>
                      <a:pPr marL="0" indent="0">
                        <a:buFontTx/>
                        <a:buChar char="-"/>
                      </a:pPr>
                      <a:endParaRPr lang="ru-RU" sz="1800" b="0" kern="1200" dirty="0" smtClean="0">
                        <a:solidFill>
                          <a:schemeClr val="tx1"/>
                        </a:solidFill>
                        <a:effectLst/>
                        <a:latin typeface="Times New Roman" pitchFamily="18" charset="0"/>
                        <a:ea typeface="+mn-ea"/>
                        <a:cs typeface="Times New Roman" pitchFamily="18" charset="0"/>
                      </a:endParaRPr>
                    </a:p>
                    <a:p>
                      <a:pPr marL="285750" indent="-285750">
                        <a:buFont typeface="Arial" pitchFamily="34" charset="0"/>
                        <a:buChar char="•"/>
                      </a:pPr>
                      <a:r>
                        <a:rPr lang="ru-RU" sz="1800" b="0" kern="1200" dirty="0" smtClean="0">
                          <a:solidFill>
                            <a:schemeClr val="tx1"/>
                          </a:solidFill>
                          <a:effectLst/>
                          <a:latin typeface="Times New Roman" pitchFamily="18" charset="0"/>
                          <a:ea typeface="+mn-ea"/>
                          <a:cs typeface="Times New Roman" pitchFamily="18" charset="0"/>
                        </a:rPr>
                        <a:t>осуществление строительства/реконструкции объекта капитального строительства без разрешения на строительство;</a:t>
                      </a:r>
                    </a:p>
                    <a:p>
                      <a:pPr marL="0" indent="0">
                        <a:buFontTx/>
                        <a:buChar char="-"/>
                      </a:pPr>
                      <a:endParaRPr lang="ru-RU" sz="1800" b="0" kern="1200" dirty="0" smtClean="0">
                        <a:solidFill>
                          <a:schemeClr val="tx1"/>
                        </a:solidFill>
                        <a:effectLst/>
                        <a:latin typeface="Times New Roman" pitchFamily="18" charset="0"/>
                        <a:ea typeface="+mn-ea"/>
                        <a:cs typeface="Times New Roman" pitchFamily="18" charset="0"/>
                      </a:endParaRPr>
                    </a:p>
                    <a:p>
                      <a:pPr marL="285750" indent="-285750">
                        <a:buFont typeface="Arial" pitchFamily="34" charset="0"/>
                        <a:buChar char="•"/>
                      </a:pPr>
                      <a:r>
                        <a:rPr lang="ru-RU" sz="1800" b="0" kern="1200" dirty="0" smtClean="0">
                          <a:solidFill>
                            <a:schemeClr val="tx1"/>
                          </a:solidFill>
                          <a:effectLst/>
                          <a:latin typeface="Times New Roman" pitchFamily="18" charset="0"/>
                          <a:ea typeface="+mn-ea"/>
                          <a:cs typeface="Times New Roman" pitchFamily="18" charset="0"/>
                        </a:rPr>
                        <a:t>отступление при строительстве/реконструкции объекта капитального строительства от проектной документации получившей положительное заключение государственной экспертизы проектной документации;</a:t>
                      </a:r>
                    </a:p>
                    <a:p>
                      <a:pPr marL="285750" indent="-285750">
                        <a:buFont typeface="Arial" pitchFamily="34" charset="0"/>
                        <a:buChar char="•"/>
                      </a:pPr>
                      <a:endParaRPr lang="ru-RU" sz="1800" b="0" kern="1200" dirty="0" smtClean="0">
                        <a:solidFill>
                          <a:schemeClr val="tx1"/>
                        </a:solidFill>
                        <a:effectLst/>
                        <a:latin typeface="Times New Roman" pitchFamily="18" charset="0"/>
                        <a:ea typeface="+mn-ea"/>
                        <a:cs typeface="Times New Roman" pitchFamily="18" charset="0"/>
                      </a:endParaRPr>
                    </a:p>
                    <a:p>
                      <a:pPr marL="285750" indent="-285750">
                        <a:buFont typeface="Arial" pitchFamily="34" charset="0"/>
                        <a:buChar char="•"/>
                      </a:pPr>
                      <a:r>
                        <a:rPr lang="ru-RU" sz="1800" b="0" kern="1200" dirty="0" smtClean="0">
                          <a:solidFill>
                            <a:schemeClr val="tx1"/>
                          </a:solidFill>
                          <a:effectLst/>
                          <a:latin typeface="Times New Roman" pitchFamily="18" charset="0"/>
                          <a:ea typeface="+mn-ea"/>
                          <a:cs typeface="Times New Roman" pitchFamily="18" charset="0"/>
                        </a:rPr>
                        <a:t>осуществление строительно-монтажных работ в отсутствии  свидетельства о допуске к определённому виду или видам работ, которые оказывают влияние на безопасность объектов капитального строительства;</a:t>
                      </a:r>
                    </a:p>
                    <a:p>
                      <a:pPr marL="0" indent="0">
                        <a:buFontTx/>
                        <a:buChar char="-"/>
                      </a:pPr>
                      <a:endParaRPr lang="ru-RU" sz="1800" b="0" kern="1200" dirty="0" smtClean="0">
                        <a:solidFill>
                          <a:schemeClr val="tx1"/>
                        </a:solidFill>
                        <a:effectLst/>
                        <a:latin typeface="Times New Roman" pitchFamily="18" charset="0"/>
                        <a:ea typeface="+mn-ea"/>
                        <a:cs typeface="Times New Roman" pitchFamily="18" charset="0"/>
                      </a:endParaRPr>
                    </a:p>
                    <a:p>
                      <a:pPr marL="285750" indent="-285750">
                        <a:buFont typeface="Arial" pitchFamily="34" charset="0"/>
                        <a:buChar char="•"/>
                      </a:pPr>
                      <a:r>
                        <a:rPr lang="ru-RU" sz="1800" b="0" kern="1200" dirty="0" smtClean="0">
                          <a:solidFill>
                            <a:schemeClr val="tx1"/>
                          </a:solidFill>
                          <a:effectLst/>
                          <a:latin typeface="Times New Roman" pitchFamily="18" charset="0"/>
                          <a:ea typeface="+mn-ea"/>
                          <a:cs typeface="Times New Roman" pitchFamily="18" charset="0"/>
                        </a:rPr>
                        <a:t>эксплуатация объекта капитального строительства без разрешения на ввод объекта в эксплуатацию.</a:t>
                      </a:r>
                    </a:p>
                    <a:p>
                      <a:pPr marL="0" algn="just" defTabSz="914400" rtl="0" eaLnBrk="1" fontAlgn="ctr" latinLnBrk="0" hangingPunct="1"/>
                      <a:endParaRPr lang="ru-RU" sz="2400" kern="1200" dirty="0">
                        <a:solidFill>
                          <a:schemeClr val="tx1"/>
                        </a:solidFill>
                        <a:effectLst/>
                        <a:latin typeface="Times New Roman" pitchFamily="18" charset="0"/>
                        <a:ea typeface="+mn-ea"/>
                        <a:cs typeface="Times New Roman" pitchFamily="18" charset="0"/>
                      </a:endParaRPr>
                    </a:p>
                  </a:txBody>
                  <a:tcPr marL="9391" marR="9391" marT="8669" marB="0" anchor="ctr">
                    <a:lnL>
                      <a:noFill/>
                    </a:lnL>
                    <a:lnR>
                      <a:noFill/>
                    </a:lnR>
                    <a:lnT>
                      <a:noFill/>
                    </a:lnT>
                    <a:lnB>
                      <a:noFill/>
                    </a:lnB>
                  </a:tcPr>
                </a:tc>
              </a:tr>
            </a:tbl>
          </a:graphicData>
        </a:graphic>
      </p:graphicFrame>
    </p:spTree>
    <p:extLst>
      <p:ext uri="{BB962C8B-B14F-4D97-AF65-F5344CB8AC3E}">
        <p14:creationId xmlns:p14="http://schemas.microsoft.com/office/powerpoint/2010/main" val="916362370"/>
      </p:ext>
    </p:extLst>
  </p:cSld>
  <p:clrMapOvr>
    <a:masterClrMapping/>
  </p:clrMapOvr>
  <mc:AlternateContent xmlns:mc="http://schemas.openxmlformats.org/markup-compatibility/2006" xmlns:p14="http://schemas.microsoft.com/office/powerpoint/2010/main">
    <mc:Choice Requires="p14">
      <p:transition spd="slow" p14:dur="1300" advClick="0">
        <p14:pan dir="u"/>
      </p:transition>
    </mc:Choice>
    <mc:Fallback xmlns="">
      <p:transition spd="slow" advClick="0">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fEHq9QWiGw25YFCyaQbx4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vaBoIKoMzT9Wh20k0e2mB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JiLqmGzrGkH73bDjSlMOV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fEHq9QWiGw25YFCyaQbx4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fEHq9QWiGw25YFCyaQbx4w"/>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оседство">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оседство">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docProps/app.xml><?xml version="1.0" encoding="utf-8"?>
<Properties xmlns="http://schemas.openxmlformats.org/officeDocument/2006/extended-properties" xmlns:vt="http://schemas.openxmlformats.org/officeDocument/2006/docPropsVTypes">
  <Template/>
  <TotalTime>20768</TotalTime>
  <Words>1284</Words>
  <Application>Microsoft Office PowerPoint</Application>
  <PresentationFormat>Лист A4 (210x297 мм)</PresentationFormat>
  <Paragraphs>184</Paragraphs>
  <Slides>12</Slides>
  <Notes>4</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12</vt:i4>
      </vt:variant>
    </vt:vector>
  </HeadingPairs>
  <TitlesOfParts>
    <vt:vector size="14" baseType="lpstr">
      <vt:lpstr>Соседство</vt:lpstr>
      <vt:lpstr>Слайд think-cell</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A.Tukay</dc:creator>
  <cp:lastModifiedBy>ArtPro</cp:lastModifiedBy>
  <cp:revision>1229</cp:revision>
  <cp:lastPrinted>2022-03-15T08:37:37Z</cp:lastPrinted>
  <dcterms:created xsi:type="dcterms:W3CDTF">2012-04-16T06:44:06Z</dcterms:created>
  <dcterms:modified xsi:type="dcterms:W3CDTF">2022-08-30T02:37:54Z</dcterms:modified>
</cp:coreProperties>
</file>